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339" r:id="rId4"/>
    <p:sldId id="409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342" r:id="rId13"/>
    <p:sldId id="392" r:id="rId14"/>
    <p:sldId id="410" r:id="rId15"/>
    <p:sldId id="415" r:id="rId16"/>
    <p:sldId id="414" r:id="rId17"/>
    <p:sldId id="411" r:id="rId18"/>
    <p:sldId id="412" r:id="rId19"/>
    <p:sldId id="413" r:id="rId20"/>
    <p:sldId id="416" r:id="rId21"/>
    <p:sldId id="41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04" autoAdjust="0"/>
  </p:normalViewPr>
  <p:slideViewPr>
    <p:cSldViewPr>
      <p:cViewPr varScale="1">
        <p:scale>
          <a:sx n="81" d="100"/>
          <a:sy n="81" d="100"/>
        </p:scale>
        <p:origin x="14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5C470-A95C-4C34-84FF-7E6B4354A42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D5E7-4D59-45A9-BF4F-738A2F177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8056C-4840-49F5-9946-570592A4C963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Likely</a:t>
            </a:r>
            <a:r>
              <a:rPr lang="en-US" baseline="0" dirty="0" smtClean="0"/>
              <a:t> structure: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/>
              <a:t>Background to the project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/>
              <a:t>Work we undertook – and the highlights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/>
              <a:t>Challenges and opportunities for the project 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/>
              <a:t>Development of the resource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/>
              <a:t>Key questions (eg restructure, new case studies)</a:t>
            </a:r>
          </a:p>
          <a:p>
            <a:pPr marL="171450" indent="-171450" eaLnBrk="1" hangingPunct="1">
              <a:buFontTx/>
              <a:buChar char="-"/>
            </a:pPr>
            <a:r>
              <a:rPr lang="en-US" baseline="0" dirty="0" smtClean="0"/>
              <a:t>Next steps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857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cid:5326877C-9390-451E-BFAA-C2875958CEAE@gateway.2wire.net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6792"/>
            <a:ext cx="7772400" cy="1683618"/>
          </a:xfrm>
        </p:spPr>
        <p:txBody>
          <a:bodyPr/>
          <a:lstStyle>
            <a:lvl1pPr algn="ctr">
              <a:defRPr b="1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6992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Facilitator name, date etc.</a:t>
            </a:r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/>
          <a:stretch/>
        </p:blipFill>
        <p:spPr>
          <a:xfrm>
            <a:off x="0" y="2857"/>
            <a:ext cx="9144000" cy="1049879"/>
          </a:xfrm>
          <a:prstGeom prst="rect">
            <a:avLst/>
          </a:prstGeom>
        </p:spPr>
      </p:pic>
      <p:pic>
        <p:nvPicPr>
          <p:cNvPr id="9" name="Picture 8" descr="cid:5326877C-9390-451E-BFAA-C2875958CEAE@gateway.2wire.net"/>
          <p:cNvPicPr/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94655" r="-172" b="1936"/>
          <a:stretch/>
        </p:blipFill>
        <p:spPr bwMode="auto">
          <a:xfrm>
            <a:off x="2411760" y="6309320"/>
            <a:ext cx="6748041" cy="516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7"/>
          <p:cNvSpPr txBox="1">
            <a:spLocks noChangeArrowheads="1"/>
          </p:cNvSpPr>
          <p:nvPr userDrawn="1"/>
        </p:nvSpPr>
        <p:spPr bwMode="auto">
          <a:xfrm>
            <a:off x="2803798" y="5733256"/>
            <a:ext cx="3712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n-GB" altLang="en-US" sz="2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sparqs_Scotland</a:t>
            </a:r>
            <a:endParaRPr lang="en-GB" altLang="en-US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3" descr="P:\Design &amp; Publications\twitter-bird-light-bg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75" y="5622671"/>
            <a:ext cx="636662" cy="6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4" y="5805264"/>
            <a:ext cx="1936204" cy="838378"/>
          </a:xfrm>
          <a:prstGeom prst="rect">
            <a:avLst/>
          </a:prstGeom>
        </p:spPr>
      </p:pic>
      <p:pic>
        <p:nvPicPr>
          <p:cNvPr id="18" name="Picture 17" descr="cid:5326877C-9390-451E-BFAA-C2875958CEAE@gateway.2wire.net"/>
          <p:cNvPicPr/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1" r="91250" b="2664"/>
          <a:stretch/>
        </p:blipFill>
        <p:spPr bwMode="auto">
          <a:xfrm>
            <a:off x="-4514" y="6058313"/>
            <a:ext cx="400050" cy="661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53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65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65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848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69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3B2E-8372-4562-B2D6-0B21961A7E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4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7260-5D43-48DB-84C5-4A235C70DE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6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5C4F-468E-44A6-85E8-758A9244B0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0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4EDF-3261-47DC-ACE7-7AB4CB891C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1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7D51-BDBB-46A5-AE24-5C55560BC5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9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354162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021288"/>
            <a:ext cx="9180512" cy="836872"/>
            <a:chOff x="2313341" y="6344818"/>
            <a:chExt cx="6830659" cy="513342"/>
          </a:xfrm>
        </p:grpSpPr>
        <p:pic>
          <p:nvPicPr>
            <p:cNvPr id="9" name="Picture 8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6" t="235" b="235"/>
            <a:stretch/>
          </p:blipFill>
          <p:spPr>
            <a:xfrm>
              <a:off x="4002318" y="6344818"/>
              <a:ext cx="5141682" cy="513342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9" t="235" r="16521" b="235"/>
            <a:stretch/>
          </p:blipFill>
          <p:spPr>
            <a:xfrm>
              <a:off x="2313341" y="6344818"/>
              <a:ext cx="1688977" cy="513342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267744" y="6253281"/>
            <a:ext cx="4824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n-GB" altLang="en-US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sparqs_Scotland</a:t>
            </a:r>
            <a:endParaRPr lang="en-GB" alt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3" descr="P:\Design &amp; Publications\twitter-bird-light-bg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62997"/>
            <a:ext cx="780678" cy="7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3074"/>
            <a:ext cx="1763688" cy="7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49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089E-32C5-45F3-A16D-C7D14B7876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7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B54B-EED2-430F-9FAF-7EA1977B07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EB01-DE5A-494B-B74C-A2126522F3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5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437F-771D-4A62-8105-7852E90D5D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61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73A1-C246-4FE5-878B-44578EC80D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30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8E9F-F33F-4877-BF7C-B11E9EEF42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37FF-95C2-485C-BFB4-B06F72F2CD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4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CD46-D801-495C-BE8F-5C2E94E574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65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3DA8-A372-4425-AE64-FD63B46A43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7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AF8D-5412-4000-AB74-CBB5B174B67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2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7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C4E5-A698-42F7-B43F-5FDB3C7A4D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36D7-0139-4718-97D3-D8825B5965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69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F997-4186-4D4C-A4E1-B496B907AE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64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25E5-D03F-4722-A39D-17B8A1D620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07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EE98-1FAA-4A46-AF6C-FD1610A0C5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69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FEB0-8A74-4A4B-B59E-39F75E9F95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6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842E-4195-43DA-BE42-C6E5A5A5D2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3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6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86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9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2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98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4E04-FA3B-4CC2-B22B-1F4522E7061B}" type="datetimeFigureOut">
              <a:rPr lang="en-GB" smtClean="0"/>
              <a:t>13/06/2018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DEC41D1-DF4D-41B9-BEE7-6D4413B8330E}" type="slidenum">
              <a:rPr lang="en-GB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-541338" y="-171450"/>
            <a:ext cx="9685338" cy="863600"/>
          </a:xfrm>
          <a:prstGeom prst="rect">
            <a:avLst/>
          </a:prstGeom>
          <a:solidFill>
            <a:srgbClr val="6C7BA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Oval 19"/>
          <p:cNvSpPr>
            <a:spLocks noChangeArrowheads="1"/>
          </p:cNvSpPr>
          <p:nvPr userDrawn="1"/>
        </p:nvSpPr>
        <p:spPr bwMode="auto">
          <a:xfrm>
            <a:off x="-2849563" y="-171450"/>
            <a:ext cx="5699126" cy="6140450"/>
          </a:xfrm>
          <a:prstGeom prst="ellipse">
            <a:avLst/>
          </a:prstGeom>
          <a:solidFill>
            <a:srgbClr val="6C8DAC">
              <a:alpha val="66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Oval 20"/>
          <p:cNvSpPr>
            <a:spLocks noChangeArrowheads="1"/>
          </p:cNvSpPr>
          <p:nvPr userDrawn="1"/>
        </p:nvSpPr>
        <p:spPr bwMode="auto">
          <a:xfrm>
            <a:off x="39688" y="520700"/>
            <a:ext cx="3956050" cy="3956050"/>
          </a:xfrm>
          <a:prstGeom prst="ellipse">
            <a:avLst/>
          </a:prstGeom>
          <a:solidFill>
            <a:srgbClr val="6C7BAC">
              <a:alpha val="61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21"/>
          <p:cNvSpPr>
            <a:spLocks noChangeArrowheads="1"/>
          </p:cNvSpPr>
          <p:nvPr userDrawn="1"/>
        </p:nvSpPr>
        <p:spPr bwMode="auto">
          <a:xfrm>
            <a:off x="395288" y="665163"/>
            <a:ext cx="3538537" cy="3546475"/>
          </a:xfrm>
          <a:prstGeom prst="ellipse">
            <a:avLst/>
          </a:prstGeom>
          <a:solidFill>
            <a:schemeClr val="bg1">
              <a:alpha val="4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Oval 22"/>
          <p:cNvSpPr>
            <a:spLocks noChangeArrowheads="1"/>
          </p:cNvSpPr>
          <p:nvPr userDrawn="1"/>
        </p:nvSpPr>
        <p:spPr bwMode="auto">
          <a:xfrm>
            <a:off x="1258888" y="304800"/>
            <a:ext cx="2657475" cy="2657475"/>
          </a:xfrm>
          <a:prstGeom prst="ellipse">
            <a:avLst/>
          </a:prstGeom>
          <a:solidFill>
            <a:srgbClr val="6C8DA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23"/>
          <p:cNvSpPr>
            <a:spLocks noChangeArrowheads="1"/>
          </p:cNvSpPr>
          <p:nvPr userDrawn="1"/>
        </p:nvSpPr>
        <p:spPr bwMode="auto">
          <a:xfrm>
            <a:off x="2916238" y="1700213"/>
            <a:ext cx="1292225" cy="1292225"/>
          </a:xfrm>
          <a:prstGeom prst="ellipse">
            <a:avLst/>
          </a:prstGeom>
          <a:solidFill>
            <a:srgbClr val="6C7BAC">
              <a:alpha val="46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4"/>
          <p:cNvSpPr>
            <a:spLocks noChangeArrowheads="1"/>
          </p:cNvSpPr>
          <p:nvPr userDrawn="1"/>
        </p:nvSpPr>
        <p:spPr bwMode="auto">
          <a:xfrm>
            <a:off x="3924300" y="2205038"/>
            <a:ext cx="863600" cy="863600"/>
          </a:xfrm>
          <a:prstGeom prst="ellipse">
            <a:avLst/>
          </a:prstGeom>
          <a:noFill/>
          <a:ln w="57150">
            <a:solidFill>
              <a:srgbClr val="6C8DA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482316" name="Picture 25" descr="NUSonly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859338" y="2205038"/>
            <a:ext cx="27495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823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E2300-DBE1-4CF8-A0ED-E1B0BD93D18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48178-15C2-405C-B4B9-8523B1ED083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112" name="Rectangle 16"/>
          <p:cNvSpPr>
            <a:spLocks noChangeArrowheads="1"/>
          </p:cNvSpPr>
          <p:nvPr userDrawn="1"/>
        </p:nvSpPr>
        <p:spPr bwMode="auto">
          <a:xfrm>
            <a:off x="-320675" y="-26988"/>
            <a:ext cx="9685338" cy="1125538"/>
          </a:xfrm>
          <a:prstGeom prst="rect">
            <a:avLst/>
          </a:prstGeom>
          <a:solidFill>
            <a:srgbClr val="6C7BA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13" name="Oval 17"/>
          <p:cNvSpPr>
            <a:spLocks noChangeArrowheads="1"/>
          </p:cNvSpPr>
          <p:nvPr userDrawn="1"/>
        </p:nvSpPr>
        <p:spPr bwMode="auto">
          <a:xfrm>
            <a:off x="-2628900" y="-387350"/>
            <a:ext cx="5699125" cy="6140450"/>
          </a:xfrm>
          <a:prstGeom prst="ellipse">
            <a:avLst/>
          </a:prstGeom>
          <a:solidFill>
            <a:srgbClr val="6C8DAC">
              <a:alpha val="46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14" name="Oval 18"/>
          <p:cNvSpPr>
            <a:spLocks noChangeArrowheads="1"/>
          </p:cNvSpPr>
          <p:nvPr userDrawn="1"/>
        </p:nvSpPr>
        <p:spPr bwMode="auto">
          <a:xfrm>
            <a:off x="260350" y="304800"/>
            <a:ext cx="3956050" cy="3956050"/>
          </a:xfrm>
          <a:prstGeom prst="ellipse">
            <a:avLst/>
          </a:prstGeom>
          <a:solidFill>
            <a:srgbClr val="6C7BAC">
              <a:alpha val="41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5" name="Oval 19"/>
          <p:cNvSpPr>
            <a:spLocks noChangeArrowheads="1"/>
          </p:cNvSpPr>
          <p:nvPr userDrawn="1"/>
        </p:nvSpPr>
        <p:spPr bwMode="auto">
          <a:xfrm>
            <a:off x="615950" y="449263"/>
            <a:ext cx="3538538" cy="3546475"/>
          </a:xfrm>
          <a:prstGeom prst="ellipse">
            <a:avLst/>
          </a:prstGeom>
          <a:solidFill>
            <a:schemeClr val="bg1">
              <a:alpha val="3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16" name="Oval 20"/>
          <p:cNvSpPr>
            <a:spLocks noChangeArrowheads="1"/>
          </p:cNvSpPr>
          <p:nvPr userDrawn="1"/>
        </p:nvSpPr>
        <p:spPr bwMode="auto">
          <a:xfrm>
            <a:off x="1479550" y="88900"/>
            <a:ext cx="2657475" cy="2574925"/>
          </a:xfrm>
          <a:prstGeom prst="ellipse">
            <a:avLst/>
          </a:prstGeom>
          <a:solidFill>
            <a:srgbClr val="6C8DAC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2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qs.ac.uk/culture.php?page=168" TargetMode="External"/><Relationship Id="rId2" Type="http://schemas.openxmlformats.org/officeDocument/2006/relationships/hyperlink" Target="https://www.sparqs.ac.uk/institute.php?page=5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arqs.ac.uk/staff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0768"/>
            <a:ext cx="9144000" cy="2088232"/>
          </a:xfrm>
        </p:spPr>
        <p:txBody>
          <a:bodyPr>
            <a:normAutofit/>
          </a:bodyPr>
          <a:lstStyle/>
          <a:p>
            <a:r>
              <a:rPr lang="en-GB" dirty="0" smtClean="0"/>
              <a:t>Introducing sparqs’ new</a:t>
            </a:r>
            <a:br>
              <a:rPr lang="en-GB" dirty="0" smtClean="0"/>
            </a:br>
            <a:r>
              <a:rPr lang="en-GB" dirty="0" smtClean="0"/>
              <a:t>resource on engaging</a:t>
            </a:r>
            <a:br>
              <a:rPr lang="en-GB" dirty="0" smtClean="0"/>
            </a:br>
            <a:r>
              <a:rPr lang="en-GB" dirty="0" smtClean="0"/>
              <a:t>Online Distance Learning students</a:t>
            </a:r>
          </a:p>
        </p:txBody>
      </p:sp>
      <p:sp>
        <p:nvSpPr>
          <p:cNvPr id="9717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016" y="3717032"/>
            <a:ext cx="8892480" cy="2304256"/>
          </a:xfrm>
        </p:spPr>
        <p:txBody>
          <a:bodyPr>
            <a:normAutofit/>
          </a:bodyPr>
          <a:lstStyle/>
          <a:p>
            <a:r>
              <a:rPr lang="en-GB" sz="1800" b="1" dirty="0"/>
              <a:t>Creating a learning community for online and distance students</a:t>
            </a:r>
          </a:p>
          <a:p>
            <a:r>
              <a:rPr lang="en-GB" sz="1800" b="1" dirty="0"/>
              <a:t>University of the Highlands and </a:t>
            </a:r>
            <a:r>
              <a:rPr lang="en-GB" sz="1800" b="1" dirty="0" smtClean="0"/>
              <a:t>Islands · Thursday </a:t>
            </a:r>
            <a:r>
              <a:rPr lang="en-GB" sz="1800" b="1" dirty="0"/>
              <a:t>14 June 2018</a:t>
            </a:r>
          </a:p>
          <a:p>
            <a:pPr eaLnBrk="1" hangingPunct="1"/>
            <a:r>
              <a:rPr lang="en-GB" sz="2800" b="1" dirty="0" smtClean="0"/>
              <a:t>Simon Varwell</a:t>
            </a:r>
            <a:br>
              <a:rPr lang="en-GB" sz="2800" b="1" dirty="0" smtClean="0"/>
            </a:br>
            <a:r>
              <a:rPr lang="en-GB" sz="2800" dirty="0" smtClean="0"/>
              <a:t>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7245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Defining ODL – what is online?</a:t>
            </a:r>
          </a:p>
          <a:p>
            <a:r>
              <a:rPr lang="en-GB" dirty="0" smtClean="0"/>
              <a:t>Challenges for students’ associations</a:t>
            </a:r>
          </a:p>
          <a:p>
            <a:pPr lvl="1"/>
            <a:r>
              <a:rPr lang="en-GB" dirty="0" smtClean="0"/>
              <a:t>Rep structures</a:t>
            </a:r>
          </a:p>
          <a:p>
            <a:pPr lvl="1"/>
            <a:r>
              <a:rPr lang="en-GB" dirty="0" smtClean="0"/>
              <a:t>Hearing the student voice</a:t>
            </a:r>
          </a:p>
          <a:p>
            <a:r>
              <a:rPr lang="en-GB" dirty="0" smtClean="0"/>
              <a:t>Challenges for institutions:</a:t>
            </a:r>
          </a:p>
          <a:p>
            <a:pPr lvl="1"/>
            <a:r>
              <a:rPr lang="en-GB" dirty="0" smtClean="0"/>
              <a:t>Surveys and meetings</a:t>
            </a:r>
          </a:p>
          <a:p>
            <a:pPr lvl="1"/>
            <a:r>
              <a:rPr lang="en-GB" dirty="0" smtClean="0"/>
              <a:t>Accessing “campus” services</a:t>
            </a:r>
          </a:p>
          <a:p>
            <a:pPr lvl="1"/>
            <a:r>
              <a:rPr lang="en-GB" dirty="0" smtClean="0"/>
              <a:t>Identity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850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 universities</a:t>
            </a:r>
          </a:p>
          <a:p>
            <a:r>
              <a:rPr lang="en-GB" dirty="0" smtClean="0"/>
              <a:t>Project meetings</a:t>
            </a:r>
          </a:p>
          <a:p>
            <a:r>
              <a:rPr lang="en-GB" dirty="0" smtClean="0"/>
              <a:t>Institutional work</a:t>
            </a:r>
          </a:p>
          <a:p>
            <a:r>
              <a:rPr lang="en-GB" dirty="0" smtClean="0"/>
              <a:t>Desk research</a:t>
            </a:r>
          </a:p>
          <a:p>
            <a:r>
              <a:rPr lang="en-GB" dirty="0" smtClean="0"/>
              <a:t>2 key chapters:</a:t>
            </a:r>
          </a:p>
          <a:p>
            <a:pPr lvl="1"/>
            <a:r>
              <a:rPr lang="en-GB" dirty="0" smtClean="0"/>
              <a:t>Structures</a:t>
            </a:r>
          </a:p>
          <a:p>
            <a:pPr lvl="1"/>
            <a:r>
              <a:rPr lang="en-GB" dirty="0" smtClean="0"/>
              <a:t>Shaping L&amp;T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55">
            <a:off x="5187808" y="1217764"/>
            <a:ext cx="3282679" cy="46540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2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 back and look at the big picture (p8 onwards).</a:t>
            </a:r>
          </a:p>
          <a:p>
            <a:r>
              <a:rPr lang="en-GB" dirty="0" smtClean="0"/>
              <a:t>Reflect on your rep structures (p10):</a:t>
            </a:r>
          </a:p>
          <a:p>
            <a:pPr lvl="1"/>
            <a:r>
              <a:rPr lang="en-GB" dirty="0" smtClean="0"/>
              <a:t>Who represents ODL students? What are the skills and knowledge required?</a:t>
            </a:r>
          </a:p>
        </p:txBody>
      </p:sp>
    </p:spTree>
    <p:extLst>
      <p:ext uri="{BB962C8B-B14F-4D97-AF65-F5344CB8AC3E}">
        <p14:creationId xmlns:p14="http://schemas.microsoft.com/office/powerpoint/2010/main" val="2493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constituency of a course </a:t>
            </a:r>
            <a:r>
              <a:rPr lang="en-GB" dirty="0" smtClean="0"/>
              <a:t>rep</a:t>
            </a:r>
            <a:endParaRPr lang="en-GB" dirty="0"/>
          </a:p>
          <a:p>
            <a:r>
              <a:rPr lang="en-GB" dirty="0" smtClean="0"/>
              <a:t>Job </a:t>
            </a:r>
            <a:r>
              <a:rPr lang="en-GB" dirty="0"/>
              <a:t>description </a:t>
            </a:r>
            <a:endParaRPr lang="en-GB" dirty="0" smtClean="0"/>
          </a:p>
          <a:p>
            <a:r>
              <a:rPr lang="en-GB" dirty="0" smtClean="0"/>
              <a:t>Promoting </a:t>
            </a:r>
            <a:r>
              <a:rPr lang="en-GB" dirty="0"/>
              <a:t>the role of course rep </a:t>
            </a:r>
            <a:endParaRPr lang="en-GB" dirty="0" smtClean="0"/>
          </a:p>
          <a:p>
            <a:r>
              <a:rPr lang="en-GB" dirty="0" smtClean="0"/>
              <a:t>Flexibility </a:t>
            </a:r>
            <a:r>
              <a:rPr lang="en-GB" dirty="0"/>
              <a:t>of system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international dimension </a:t>
            </a:r>
            <a:endParaRPr lang="en-GB" dirty="0" smtClean="0"/>
          </a:p>
          <a:p>
            <a:r>
              <a:rPr lang="en-GB" dirty="0" smtClean="0"/>
              <a:t>School </a:t>
            </a:r>
            <a:r>
              <a:rPr lang="en-GB" dirty="0"/>
              <a:t>or department </a:t>
            </a:r>
            <a:r>
              <a:rPr lang="en-GB" dirty="0" smtClean="0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7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 back and look at the big picture (p8 onwards).</a:t>
            </a:r>
          </a:p>
          <a:p>
            <a:r>
              <a:rPr lang="en-GB" dirty="0" smtClean="0"/>
              <a:t>Reflect on your rep structures (p10):</a:t>
            </a:r>
          </a:p>
          <a:p>
            <a:pPr lvl="1"/>
            <a:r>
              <a:rPr lang="en-GB" dirty="0" smtClean="0"/>
              <a:t>Who represents ODL students? What are the skills and knowledge required?</a:t>
            </a:r>
          </a:p>
          <a:p>
            <a:r>
              <a:rPr lang="en-GB" dirty="0" smtClean="0"/>
              <a:t>Online training of course reps (p12)…</a:t>
            </a:r>
          </a:p>
        </p:txBody>
      </p:sp>
    </p:spTree>
    <p:extLst>
      <p:ext uri="{BB962C8B-B14F-4D97-AF65-F5344CB8AC3E}">
        <p14:creationId xmlns:p14="http://schemas.microsoft.com/office/powerpoint/2010/main" val="2760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structures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84784"/>
            <a:ext cx="6818675" cy="4370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461" y="1768273"/>
            <a:ext cx="6696270" cy="37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032448"/>
          </a:xfrm>
        </p:spPr>
        <p:txBody>
          <a:bodyPr>
            <a:normAutofit/>
          </a:bodyPr>
          <a:lstStyle/>
          <a:p>
            <a:r>
              <a:rPr lang="en-GB" dirty="0" smtClean="0"/>
              <a:t>Stand back and look at the big picture (p8 onwards).</a:t>
            </a:r>
          </a:p>
          <a:p>
            <a:r>
              <a:rPr lang="en-GB" dirty="0" smtClean="0"/>
              <a:t>Reflect on your rep structures (p10):</a:t>
            </a:r>
          </a:p>
          <a:p>
            <a:pPr lvl="1"/>
            <a:r>
              <a:rPr lang="en-GB" dirty="0" smtClean="0"/>
              <a:t>Who represents ODL students? What are the skills and knowledge required?</a:t>
            </a:r>
          </a:p>
          <a:p>
            <a:r>
              <a:rPr lang="en-GB" dirty="0" smtClean="0"/>
              <a:t>Online training of course reps (p12).</a:t>
            </a:r>
          </a:p>
          <a:p>
            <a:r>
              <a:rPr lang="en-GB" dirty="0" smtClean="0"/>
              <a:t>VLEs &amp; social media. (p15).</a:t>
            </a:r>
          </a:p>
        </p:txBody>
      </p:sp>
    </p:spTree>
    <p:extLst>
      <p:ext uri="{BB962C8B-B14F-4D97-AF65-F5344CB8AC3E}">
        <p14:creationId xmlns:p14="http://schemas.microsoft.com/office/powerpoint/2010/main" val="38607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Shaping L&amp;T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03244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Role of ODL students in key processes (p19).</a:t>
            </a:r>
          </a:p>
          <a:p>
            <a:r>
              <a:rPr lang="en-GB" dirty="0" smtClean="0"/>
              <a:t>Partnership:</a:t>
            </a:r>
          </a:p>
          <a:p>
            <a:pPr lvl="1"/>
            <a:r>
              <a:rPr lang="en-GB" dirty="0" smtClean="0"/>
              <a:t>SPAs (p22).</a:t>
            </a:r>
          </a:p>
          <a:p>
            <a:pPr lvl="1"/>
            <a:r>
              <a:rPr lang="en-GB" dirty="0" smtClean="0"/>
              <a:t>L&amp;T forums (p23).</a:t>
            </a:r>
            <a:endParaRPr lang="en-GB" dirty="0"/>
          </a:p>
          <a:p>
            <a:r>
              <a:rPr lang="en-GB" dirty="0" smtClean="0"/>
              <a:t>Review activity – ODL as (p24):</a:t>
            </a:r>
          </a:p>
          <a:p>
            <a:pPr lvl="1"/>
            <a:r>
              <a:rPr lang="en-GB" dirty="0" smtClean="0"/>
              <a:t>Contributors</a:t>
            </a:r>
          </a:p>
          <a:p>
            <a:pPr lvl="1"/>
            <a:r>
              <a:rPr lang="en-GB" dirty="0" smtClean="0"/>
              <a:t>Topic of review</a:t>
            </a:r>
          </a:p>
          <a:p>
            <a:r>
              <a:rPr lang="en-GB" dirty="0" smtClean="0"/>
              <a:t>Programme lifecycles (p24 onwards).</a:t>
            </a:r>
          </a:p>
          <a:p>
            <a:r>
              <a:rPr lang="en-GB" dirty="0" smtClean="0"/>
              <a:t>Learning analytics and data (p28).</a:t>
            </a:r>
          </a:p>
        </p:txBody>
      </p:sp>
    </p:spTree>
    <p:extLst>
      <p:ext uri="{BB962C8B-B14F-4D97-AF65-F5344CB8AC3E}">
        <p14:creationId xmlns:p14="http://schemas.microsoft.com/office/powerpoint/2010/main" val="14726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look at p20!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2" y="1772816"/>
            <a:ext cx="7953997" cy="3893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4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 Comments?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More information:</a:t>
            </a:r>
          </a:p>
          <a:p>
            <a:r>
              <a:rPr lang="en-GB" dirty="0" smtClean="0"/>
              <a:t>The resource itself:</a:t>
            </a:r>
          </a:p>
          <a:p>
            <a:pPr lvl="1"/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www.sparqs.ac.uk/institute.php?page=525</a:t>
            </a:r>
            <a:endParaRPr lang="en-GB" sz="2000" dirty="0" smtClean="0"/>
          </a:p>
          <a:p>
            <a:r>
              <a:rPr lang="en-GB" dirty="0" smtClean="0"/>
              <a:t>Scotland’s Student Engagement Framework:</a:t>
            </a:r>
          </a:p>
          <a:p>
            <a:pPr lvl="1"/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www.sparqs.ac.uk/culture.php?page=168</a:t>
            </a:r>
            <a:endParaRPr lang="en-GB" sz="2000" dirty="0" smtClean="0"/>
          </a:p>
          <a:p>
            <a:r>
              <a:rPr lang="en-GB" dirty="0" smtClean="0"/>
              <a:t>My contact details:</a:t>
            </a:r>
          </a:p>
          <a:p>
            <a:pPr lvl="1"/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www.sparqs.ac.uk/staff.php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627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ODL students’ roles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2" y="1772816"/>
            <a:ext cx="7953997" cy="3893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0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sparqs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000" b="1" dirty="0" smtClean="0">
                <a:solidFill>
                  <a:schemeClr val="tx1"/>
                </a:solidFill>
              </a:rPr>
              <a:t>S</a:t>
            </a:r>
            <a:r>
              <a:rPr lang="en-GB" sz="3000" dirty="0" smtClean="0">
                <a:solidFill>
                  <a:schemeClr val="tx1"/>
                </a:solidFill>
              </a:rPr>
              <a:t>tudent </a:t>
            </a:r>
            <a:r>
              <a:rPr lang="en-GB" sz="3000" b="1" dirty="0" smtClean="0">
                <a:solidFill>
                  <a:schemeClr val="tx1"/>
                </a:solidFill>
              </a:rPr>
              <a:t>Par</a:t>
            </a:r>
            <a:r>
              <a:rPr lang="en-GB" sz="3000" dirty="0" smtClean="0">
                <a:solidFill>
                  <a:schemeClr val="tx1"/>
                </a:solidFill>
              </a:rPr>
              <a:t>tnerships in </a:t>
            </a:r>
            <a:r>
              <a:rPr lang="en-GB" sz="3000" b="1" dirty="0" smtClean="0">
                <a:solidFill>
                  <a:schemeClr val="tx1"/>
                </a:solidFill>
              </a:rPr>
              <a:t>Q</a:t>
            </a:r>
            <a:r>
              <a:rPr lang="en-GB" sz="3000" dirty="0" smtClean="0">
                <a:solidFill>
                  <a:schemeClr val="tx1"/>
                </a:solidFill>
              </a:rPr>
              <a:t>uality </a:t>
            </a:r>
            <a:r>
              <a:rPr lang="en-GB" sz="3000" b="1" dirty="0" smtClean="0">
                <a:solidFill>
                  <a:schemeClr val="tx1"/>
                </a:solidFill>
              </a:rPr>
              <a:t>S</a:t>
            </a:r>
            <a:r>
              <a:rPr lang="en-GB" sz="3000" dirty="0" smtClean="0">
                <a:solidFill>
                  <a:schemeClr val="tx1"/>
                </a:solidFill>
              </a:rPr>
              <a:t>cotland</a:t>
            </a:r>
          </a:p>
          <a:p>
            <a:r>
              <a:rPr lang="en-GB" sz="3000" dirty="0" smtClean="0">
                <a:solidFill>
                  <a:schemeClr val="tx1"/>
                </a:solidFill>
              </a:rPr>
              <a:t>Funded by Scottish Funding Council</a:t>
            </a:r>
          </a:p>
          <a:p>
            <a:r>
              <a:rPr lang="en-GB" sz="3000" dirty="0" smtClean="0">
                <a:solidFill>
                  <a:schemeClr val="tx1"/>
                </a:solidFill>
              </a:rPr>
              <a:t>Works with colleges, universities and SAs.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Supporting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Supporting institutions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Supporting the sector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Developing a culture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7524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Students making a positive and rewarding difference to their own </a:t>
            </a:r>
            <a:r>
              <a:rPr lang="en-GB" dirty="0" smtClean="0"/>
              <a:t>and others</a:t>
            </a:r>
            <a:r>
              <a:rPr lang="en-GB" dirty="0"/>
              <a:t>’ educational experience, helping shape the nature of learning </a:t>
            </a:r>
            <a:r>
              <a:rPr lang="en-GB" dirty="0" smtClean="0"/>
              <a:t>and contributing </a:t>
            </a:r>
            <a:r>
              <a:rPr lang="en-GB" dirty="0"/>
              <a:t>to the overall success of Scotland’s universities and colleges</a:t>
            </a:r>
          </a:p>
        </p:txBody>
      </p:sp>
    </p:spTree>
    <p:extLst>
      <p:ext uri="{BB962C8B-B14F-4D97-AF65-F5344CB8AC3E}">
        <p14:creationId xmlns:p14="http://schemas.microsoft.com/office/powerpoint/2010/main" val="18281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Students </a:t>
            </a:r>
            <a:r>
              <a:rPr lang="en-GB" b="1" dirty="0"/>
              <a:t>making</a:t>
            </a:r>
            <a:r>
              <a:rPr lang="en-GB" dirty="0"/>
              <a:t> a positive and rewarding difference to their own </a:t>
            </a:r>
            <a:r>
              <a:rPr lang="en-GB" dirty="0" smtClean="0"/>
              <a:t>and others</a:t>
            </a:r>
            <a:r>
              <a:rPr lang="en-GB" dirty="0"/>
              <a:t>’ educational experience, </a:t>
            </a:r>
            <a:r>
              <a:rPr lang="en-GB" b="1" dirty="0"/>
              <a:t>helping</a:t>
            </a:r>
            <a:r>
              <a:rPr lang="en-GB" dirty="0"/>
              <a:t> shape the nature of learning </a:t>
            </a:r>
            <a:r>
              <a:rPr lang="en-GB" dirty="0" smtClean="0"/>
              <a:t>and </a:t>
            </a:r>
            <a:r>
              <a:rPr lang="en-GB" b="1" dirty="0" smtClean="0"/>
              <a:t>contributing</a:t>
            </a:r>
            <a:r>
              <a:rPr lang="en-GB" dirty="0" smtClean="0"/>
              <a:t> </a:t>
            </a:r>
            <a:r>
              <a:rPr lang="en-GB" dirty="0"/>
              <a:t>to the overall success of Scotland’s universities and colleges</a:t>
            </a:r>
          </a:p>
        </p:txBody>
      </p:sp>
    </p:spTree>
    <p:extLst>
      <p:ext uri="{BB962C8B-B14F-4D97-AF65-F5344CB8AC3E}">
        <p14:creationId xmlns:p14="http://schemas.microsoft.com/office/powerpoint/2010/main" val="21292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10000" r="12297" b="5567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469" t="35633" r="53526" b="11061"/>
          <a:stretch/>
        </p:blipFill>
        <p:spPr bwMode="auto">
          <a:xfrm>
            <a:off x="-11817" y="28683"/>
            <a:ext cx="9144000" cy="6856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l="1594" t="73887" r="1105" b="9109"/>
          <a:stretch/>
        </p:blipFill>
        <p:spPr bwMode="auto">
          <a:xfrm>
            <a:off x="500062" y="5941268"/>
            <a:ext cx="8143875" cy="800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0062" y="188640"/>
            <a:ext cx="8193278" cy="1354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A Student Engagement Framework for Scotland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1048" y="1639341"/>
            <a:ext cx="8229600" cy="47419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700" dirty="0" smtClean="0">
                <a:solidFill>
                  <a:schemeClr val="bg1"/>
                </a:solidFill>
              </a:rPr>
              <a:t>There are five key elements: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feeling part of a supportive institution.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engaging in their own learning.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working with their institution in shaping the direction of learning.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Formal mechanisms for quality and governance.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Influencing the student experience at national level.</a:t>
            </a:r>
          </a:p>
          <a:p>
            <a:pPr marL="0" indent="0">
              <a:buNone/>
            </a:pPr>
            <a:endParaRPr lang="en-GB" sz="11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The use of the term ‘learning’ throughout the framework can apply to learning, teaching and assessment.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469" t="35633" r="53526" b="11061"/>
          <a:stretch/>
        </p:blipFill>
        <p:spPr bwMode="auto">
          <a:xfrm>
            <a:off x="-11817" y="28683"/>
            <a:ext cx="9144000" cy="6856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l="1594" t="73887" r="1105" b="9109"/>
          <a:stretch/>
        </p:blipFill>
        <p:spPr bwMode="auto">
          <a:xfrm>
            <a:off x="500062" y="5941268"/>
            <a:ext cx="8143875" cy="800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0062" y="188640"/>
            <a:ext cx="8193278" cy="1354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A Student Engagement Framework for Scotland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1048" y="1639341"/>
            <a:ext cx="8229600" cy="47419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700" dirty="0" smtClean="0">
                <a:solidFill>
                  <a:schemeClr val="bg1"/>
                </a:solidFill>
              </a:rPr>
              <a:t>There are six features of effective student engagement: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A culture of engagement.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as partners.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Responding to diversity.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Valuing the student contribution.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Focus on enhancement and change.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Appropriate resources and support. </a:t>
            </a:r>
          </a:p>
          <a:p>
            <a:pPr marL="457200" indent="-457200">
              <a:buFont typeface="+mj-lt"/>
              <a:buAutoNum type="arabicPeriod"/>
            </a:pPr>
            <a:endParaRPr lang="en-GB" sz="2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469" t="35633" r="53526" b="11061"/>
          <a:stretch/>
        </p:blipFill>
        <p:spPr bwMode="auto">
          <a:xfrm>
            <a:off x="-11817" y="28683"/>
            <a:ext cx="9144000" cy="6856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l="1594" t="73887" r="1105" b="9109"/>
          <a:stretch/>
        </p:blipFill>
        <p:spPr bwMode="auto">
          <a:xfrm>
            <a:off x="500062" y="5941268"/>
            <a:ext cx="8143875" cy="800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0062" y="188640"/>
            <a:ext cx="8193278" cy="1354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A Student Engagement Framework for Scotland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1048" y="1639341"/>
            <a:ext cx="8229600" cy="47419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700" dirty="0" smtClean="0">
                <a:solidFill>
                  <a:schemeClr val="bg1"/>
                </a:solidFill>
              </a:rPr>
              <a:t>There are five key elements: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feeling part of a supportive institution.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engaging in their own learning.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b="1" dirty="0" smtClean="0">
                <a:solidFill>
                  <a:schemeClr val="bg1"/>
                </a:solidFill>
              </a:rPr>
              <a:t>Students working with their institution in shaping the direction of learning.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b="1" dirty="0" smtClean="0">
                <a:solidFill>
                  <a:schemeClr val="bg1"/>
                </a:solidFill>
              </a:rPr>
              <a:t>Formal mechanisms for quality and governance.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b="1" dirty="0" smtClean="0">
                <a:solidFill>
                  <a:schemeClr val="bg1"/>
                </a:solidFill>
              </a:rPr>
              <a:t>Influencing the student experience at national level.</a:t>
            </a:r>
          </a:p>
          <a:p>
            <a:pPr marL="0" indent="0">
              <a:buNone/>
            </a:pPr>
            <a:endParaRPr lang="en-GB" sz="11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The use of the term ‘learning’ throughout the framework can apply to learning, teaching and assessment.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513" y="2780928"/>
            <a:ext cx="9112669" cy="258427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rqs presentation with twitter only 2014">
  <a:themeElements>
    <a:clrScheme name="Ali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FFF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8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Custom Design">
  <a:themeElements>
    <a:clrScheme name="9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sparqs presentation with twitter only 2014</Template>
  <TotalTime>2143</TotalTime>
  <Words>648</Words>
  <Application>Microsoft Office PowerPoint</Application>
  <PresentationFormat>On-screen Show (4:3)</PresentationFormat>
  <Paragraphs>111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sparqs presentation with twitter only 2014</vt:lpstr>
      <vt:lpstr>8_Custom Design</vt:lpstr>
      <vt:lpstr>9_Custom Design</vt:lpstr>
      <vt:lpstr>Introducing sparqs’ new resource on engaging Online Distance Learning students</vt:lpstr>
      <vt:lpstr>ODL students’ roles</vt:lpstr>
      <vt:lpstr>About sparqs</vt:lpstr>
      <vt:lpstr>Our vision</vt:lpstr>
      <vt:lpstr>Our vision</vt:lpstr>
      <vt:lpstr>PowerPoint Presentation</vt:lpstr>
      <vt:lpstr>PowerPoint Presentation</vt:lpstr>
      <vt:lpstr>PowerPoint Presentation</vt:lpstr>
      <vt:lpstr>PowerPoint Presentation</vt:lpstr>
      <vt:lpstr>The background</vt:lpstr>
      <vt:lpstr>The process</vt:lpstr>
      <vt:lpstr>The structures</vt:lpstr>
      <vt:lpstr>The structures</vt:lpstr>
      <vt:lpstr>The structures</vt:lpstr>
      <vt:lpstr>The structures</vt:lpstr>
      <vt:lpstr>The structures</vt:lpstr>
      <vt:lpstr>Shaping L&amp;T</vt:lpstr>
      <vt:lpstr>Now look at p20!</vt:lpstr>
      <vt:lpstr>Questions? Comments?</vt:lpstr>
    </vt:vector>
  </TitlesOfParts>
  <Company>NUS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Associate Trainer Induction Day</dc:title>
  <dc:creator>NUS ORG</dc:creator>
  <cp:lastModifiedBy>Simon Varwell</cp:lastModifiedBy>
  <cp:revision>138</cp:revision>
  <dcterms:created xsi:type="dcterms:W3CDTF">2014-05-15T13:22:36Z</dcterms:created>
  <dcterms:modified xsi:type="dcterms:W3CDTF">2018-06-13T21:55:13Z</dcterms:modified>
</cp:coreProperties>
</file>