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07" r:id="rId2"/>
    <p:sldId id="280" r:id="rId3"/>
    <p:sldId id="322" r:id="rId4"/>
    <p:sldId id="337" r:id="rId5"/>
    <p:sldId id="324" r:id="rId6"/>
    <p:sldId id="328" r:id="rId7"/>
    <p:sldId id="321" r:id="rId8"/>
    <p:sldId id="330" r:id="rId9"/>
    <p:sldId id="333" r:id="rId10"/>
    <p:sldId id="332" r:id="rId11"/>
    <p:sldId id="268" r:id="rId12"/>
    <p:sldId id="327" r:id="rId13"/>
    <p:sldId id="331" r:id="rId14"/>
    <p:sldId id="326" r:id="rId15"/>
    <p:sldId id="329" r:id="rId16"/>
    <p:sldId id="335" r:id="rId17"/>
    <p:sldId id="336" r:id="rId18"/>
    <p:sldId id="334" r:id="rId19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5766"/>
    <a:srgbClr val="FBFBFB"/>
    <a:srgbClr val="454F6D"/>
    <a:srgbClr val="F1DCFC"/>
    <a:srgbClr val="4F4D65"/>
    <a:srgbClr val="486874"/>
    <a:srgbClr val="274B63"/>
    <a:srgbClr val="2D6797"/>
    <a:srgbClr val="33A9AF"/>
    <a:srgbClr val="1C4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4" autoAdjust="0"/>
    <p:restoredTop sz="66734" autoAdjust="0"/>
  </p:normalViewPr>
  <p:slideViewPr>
    <p:cSldViewPr snapToGrid="0">
      <p:cViewPr varScale="1">
        <p:scale>
          <a:sx n="39" d="100"/>
          <a:sy n="39" d="100"/>
        </p:scale>
        <p:origin x="189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3" d="100"/>
        <a:sy n="63" d="100"/>
      </p:scale>
      <p:origin x="0" y="-3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13-14, 14/15, 15/16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5. The Criteria used in Marking has been clear in advance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Sheet1!$B$11:$F$11</c:f>
              <c:strCache>
                <c:ptCount val="5"/>
                <c:pt idx="0">
                  <c:v>Pop Mus 13-14</c:v>
                </c:pt>
                <c:pt idx="1">
                  <c:v>Pop Mus 14-15</c:v>
                </c:pt>
                <c:pt idx="2">
                  <c:v>Pop Mus 15-16</c:v>
                </c:pt>
                <c:pt idx="3">
                  <c:v>Mus Bus 14-15</c:v>
                </c:pt>
                <c:pt idx="4">
                  <c:v>Mus Bus 15-16</c:v>
                </c:pt>
              </c:strCache>
            </c:strRef>
          </c:cat>
          <c:val>
            <c:numRef>
              <c:f>Sheet1!$B$12:$F$12</c:f>
              <c:numCache>
                <c:formatCode>General</c:formatCode>
                <c:ptCount val="5"/>
                <c:pt idx="0">
                  <c:v>33</c:v>
                </c:pt>
                <c:pt idx="1">
                  <c:v>52</c:v>
                </c:pt>
                <c:pt idx="2">
                  <c:v>70</c:v>
                </c:pt>
                <c:pt idx="3">
                  <c:v>33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E4-43E3-873F-8A5E53CBD1A6}"/>
            </c:ext>
          </c:extLst>
        </c:ser>
        <c:ser>
          <c:idx val="1"/>
          <c:order val="1"/>
          <c:tx>
            <c:strRef>
              <c:f>Sheet1!$A$13</c:f>
              <c:strCache>
                <c:ptCount val="1"/>
                <c:pt idx="0">
                  <c:v>6. Assessment arrangements and marking have been fair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Sheet1!$B$11:$F$11</c:f>
              <c:strCache>
                <c:ptCount val="5"/>
                <c:pt idx="0">
                  <c:v>Pop Mus 13-14</c:v>
                </c:pt>
                <c:pt idx="1">
                  <c:v>Pop Mus 14-15</c:v>
                </c:pt>
                <c:pt idx="2">
                  <c:v>Pop Mus 15-16</c:v>
                </c:pt>
                <c:pt idx="3">
                  <c:v>Mus Bus 14-15</c:v>
                </c:pt>
                <c:pt idx="4">
                  <c:v>Mus Bus 15-16</c:v>
                </c:pt>
              </c:strCache>
            </c:strRef>
          </c:cat>
          <c:val>
            <c:numRef>
              <c:f>Sheet1!$B$13:$F$13</c:f>
              <c:numCache>
                <c:formatCode>General</c:formatCode>
                <c:ptCount val="5"/>
                <c:pt idx="0">
                  <c:v>86</c:v>
                </c:pt>
                <c:pt idx="1">
                  <c:v>76</c:v>
                </c:pt>
                <c:pt idx="2">
                  <c:v>80</c:v>
                </c:pt>
                <c:pt idx="3">
                  <c:v>67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E4-43E3-873F-8A5E53CBD1A6}"/>
            </c:ext>
          </c:extLst>
        </c:ser>
        <c:ser>
          <c:idx val="2"/>
          <c:order val="2"/>
          <c:tx>
            <c:strRef>
              <c:f>Sheet1!$A$14</c:f>
              <c:strCache>
                <c:ptCount val="1"/>
                <c:pt idx="0">
                  <c:v>7. Feedback on my work has been prompt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Sheet1!$B$11:$F$11</c:f>
              <c:strCache>
                <c:ptCount val="5"/>
                <c:pt idx="0">
                  <c:v>Pop Mus 13-14</c:v>
                </c:pt>
                <c:pt idx="1">
                  <c:v>Pop Mus 14-15</c:v>
                </c:pt>
                <c:pt idx="2">
                  <c:v>Pop Mus 15-16</c:v>
                </c:pt>
                <c:pt idx="3">
                  <c:v>Mus Bus 14-15</c:v>
                </c:pt>
                <c:pt idx="4">
                  <c:v>Mus Bus 15-16</c:v>
                </c:pt>
              </c:strCache>
            </c:strRef>
          </c:cat>
          <c:val>
            <c:numRef>
              <c:f>Sheet1!$B$14:$F$14</c:f>
              <c:numCache>
                <c:formatCode>General</c:formatCode>
                <c:ptCount val="5"/>
                <c:pt idx="0">
                  <c:v>38</c:v>
                </c:pt>
                <c:pt idx="1">
                  <c:v>40</c:v>
                </c:pt>
                <c:pt idx="2">
                  <c:v>52</c:v>
                </c:pt>
                <c:pt idx="3">
                  <c:v>25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E4-43E3-873F-8A5E53CBD1A6}"/>
            </c:ext>
          </c:extLst>
        </c:ser>
        <c:ser>
          <c:idx val="3"/>
          <c:order val="3"/>
          <c:tx>
            <c:strRef>
              <c:f>Sheet1!$A$15</c:f>
              <c:strCache>
                <c:ptCount val="1"/>
                <c:pt idx="0">
                  <c:v>8. I have received detailed Comments on my work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Sheet1!$B$11:$F$11</c:f>
              <c:strCache>
                <c:ptCount val="5"/>
                <c:pt idx="0">
                  <c:v>Pop Mus 13-14</c:v>
                </c:pt>
                <c:pt idx="1">
                  <c:v>Pop Mus 14-15</c:v>
                </c:pt>
                <c:pt idx="2">
                  <c:v>Pop Mus 15-16</c:v>
                </c:pt>
                <c:pt idx="3">
                  <c:v>Mus Bus 14-15</c:v>
                </c:pt>
                <c:pt idx="4">
                  <c:v>Mus Bus 15-16</c:v>
                </c:pt>
              </c:strCache>
            </c:strRef>
          </c:cat>
          <c:val>
            <c:numRef>
              <c:f>Sheet1!$B$15:$F$15</c:f>
              <c:numCache>
                <c:formatCode>General</c:formatCode>
                <c:ptCount val="5"/>
                <c:pt idx="0">
                  <c:v>57</c:v>
                </c:pt>
                <c:pt idx="1">
                  <c:v>35</c:v>
                </c:pt>
                <c:pt idx="2">
                  <c:v>63</c:v>
                </c:pt>
                <c:pt idx="3">
                  <c:v>67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E4-43E3-873F-8A5E53CBD1A6}"/>
            </c:ext>
          </c:extLst>
        </c:ser>
        <c:ser>
          <c:idx val="4"/>
          <c:order val="4"/>
          <c:tx>
            <c:strRef>
              <c:f>Sheet1!$A$16</c:f>
              <c:strCache>
                <c:ptCount val="1"/>
                <c:pt idx="0">
                  <c:v>9. Feedback has helped me clarify things I did not understand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Sheet1!$B$11:$F$11</c:f>
              <c:strCache>
                <c:ptCount val="5"/>
                <c:pt idx="0">
                  <c:v>Pop Mus 13-14</c:v>
                </c:pt>
                <c:pt idx="1">
                  <c:v>Pop Mus 14-15</c:v>
                </c:pt>
                <c:pt idx="2">
                  <c:v>Pop Mus 15-16</c:v>
                </c:pt>
                <c:pt idx="3">
                  <c:v>Mus Bus 14-15</c:v>
                </c:pt>
                <c:pt idx="4">
                  <c:v>Mus Bus 15-16</c:v>
                </c:pt>
              </c:strCache>
            </c:strRef>
          </c:cat>
          <c:val>
            <c:numRef>
              <c:f>Sheet1!$B$16:$F$16</c:f>
              <c:numCache>
                <c:formatCode>General</c:formatCode>
                <c:ptCount val="5"/>
                <c:pt idx="0">
                  <c:v>67</c:v>
                </c:pt>
                <c:pt idx="1">
                  <c:v>56</c:v>
                </c:pt>
                <c:pt idx="2">
                  <c:v>63</c:v>
                </c:pt>
                <c:pt idx="3">
                  <c:v>58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E4-43E3-873F-8A5E53CBD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2011883984"/>
        <c:axId val="-2011880976"/>
      </c:barChart>
      <c:catAx>
        <c:axId val="-20118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1880976"/>
        <c:crosses val="autoZero"/>
        <c:auto val="1"/>
        <c:lblAlgn val="ctr"/>
        <c:lblOffset val="100"/>
        <c:noMultiLvlLbl val="0"/>
      </c:catAx>
      <c:valAx>
        <c:axId val="-201188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188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97C0C-D6DB-0B43-8BD1-1AFACC0CFD56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6E4B7-CE5B-254A-9C25-B38982A4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79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51A69-C562-4FC5-92DC-994CDC1376A2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47B73-6B03-4EF3-AD40-683CE00DA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Share some of the things</a:t>
            </a:r>
            <a:r>
              <a:rPr lang="en-US" baseline="0" dirty="0" smtClean="0"/>
              <a:t> we’ve been doing – what’s gone right. What hasn’t – some of the challenges we still have.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99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Feedback as a learning tool</a:t>
            </a:r>
          </a:p>
          <a:p>
            <a:endParaRPr lang="en-US" sz="1400" dirty="0" smtClean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Feedback</a:t>
            </a: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as an assessment tool</a:t>
            </a:r>
          </a:p>
          <a:p>
            <a:endParaRPr lang="en-US" sz="1400" baseline="0" dirty="0" smtClean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Feedback at the </a:t>
            </a:r>
            <a:r>
              <a:rPr lang="en-US" sz="1400" baseline="0" dirty="0" err="1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centre</a:t>
            </a: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….</a:t>
            </a:r>
          </a:p>
          <a:p>
            <a:endParaRPr lang="en-US" sz="1400" baseline="0" dirty="0" smtClean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Creative Arts: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Small Ratios = Detailed Comments 1:1, Master – Apprentice, Maestro – Student Model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Evident in Music Industries: </a:t>
            </a:r>
            <a:r>
              <a:rPr lang="en-US" sz="1400" baseline="0" dirty="0" err="1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e.g</a:t>
            </a: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Recording Studios (</a:t>
            </a:r>
            <a:r>
              <a:rPr lang="en-US" sz="1400" baseline="0" dirty="0" err="1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Teaboy</a:t>
            </a: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), Band Trials – Cruise Ships.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Creative Arts (Studio – Apprentices)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Observation / Experimentation / Feedback – learning and industry practice.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Feedback is at the </a:t>
            </a:r>
            <a:r>
              <a:rPr lang="en-US" sz="1400" baseline="0" dirty="0" err="1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centre</a:t>
            </a: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, but Students (and staff) may not know this.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8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Based</a:t>
            </a:r>
            <a:r>
              <a:rPr lang="en-US" baseline="0" dirty="0" smtClean="0"/>
              <a:t> on Kolb’s Learning Cycle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at ECA for their project work – SC modules mostly because of development and incubation time required for creative projects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Begins with the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59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GB" sz="1400" dirty="0" smtClean="0"/>
              <a:t>PROCESS:</a:t>
            </a:r>
          </a:p>
          <a:p>
            <a:pPr lvl="0">
              <a:defRPr sz="1800"/>
            </a:pPr>
            <a:endParaRPr lang="en-GB" sz="1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GB" sz="1400" dirty="0" err="1" smtClean="0"/>
              <a:t>Crit</a:t>
            </a:r>
            <a:r>
              <a:rPr lang="en-GB" sz="1400" dirty="0" smtClean="0"/>
              <a:t> model takes place at halfway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lang="en-GB" sz="1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GB" sz="1400" dirty="0" smtClean="0"/>
              <a:t>Requires some work to set up and organise - if necessary, a week of lessons can be sacrificed however it occurs in the inter-semester break in early Jan. 8</a:t>
            </a:r>
            <a:r>
              <a:rPr lang="en-GB" sz="1400" baseline="0" dirty="0" smtClean="0"/>
              <a:t> week break between S1 teaching end and S2 teaching start..</a:t>
            </a:r>
            <a:endParaRPr lang="en-GB" sz="1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lang="en-GB" sz="1400" dirty="0" smtClean="0"/>
          </a:p>
          <a:p>
            <a:pPr lvl="0">
              <a:defRPr sz="1800"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617418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400" dirty="0"/>
          </a:p>
          <a:p>
            <a:pPr marL="163763" lvl="0" indent="-163763">
              <a:buSzPct val="75000"/>
              <a:buChar char="•"/>
              <a:defRPr sz="1800"/>
            </a:pPr>
            <a:r>
              <a:rPr sz="1400" dirty="0" smtClean="0"/>
              <a:t>Students </a:t>
            </a:r>
            <a:r>
              <a:rPr sz="1400" dirty="0"/>
              <a:t>do not often see staff together discussing their work. Especially helpful when staff can problem-solve, or encourage especially in ‘big picture’</a:t>
            </a:r>
          </a:p>
          <a:p>
            <a:pPr marL="163763" lvl="0" indent="-163763">
              <a:buSzPct val="75000"/>
              <a:buChar char="•"/>
              <a:defRPr sz="1800"/>
            </a:pPr>
            <a:endParaRPr sz="1400" dirty="0"/>
          </a:p>
          <a:p>
            <a:pPr marL="163763" lvl="0" indent="-163763">
              <a:buSzPct val="75000"/>
              <a:buChar char="•"/>
              <a:defRPr sz="1800"/>
            </a:pPr>
            <a:r>
              <a:rPr sz="1400" dirty="0"/>
              <a:t>Collaborative approach from all</a:t>
            </a:r>
            <a:br>
              <a:rPr sz="1400" dirty="0"/>
            </a:br>
            <a:endParaRPr sz="1400" dirty="0"/>
          </a:p>
          <a:p>
            <a:pPr marL="163763" lvl="0" indent="-163763">
              <a:buSzPct val="75000"/>
              <a:buChar char="•"/>
              <a:defRPr sz="1800"/>
            </a:pPr>
            <a:r>
              <a:rPr sz="1400" dirty="0"/>
              <a:t>Very positive student response “I felt valued, supported</a:t>
            </a:r>
            <a:r>
              <a:rPr sz="1400" dirty="0" smtClean="0"/>
              <a:t>”</a:t>
            </a:r>
            <a:endParaRPr sz="1400" dirty="0"/>
          </a:p>
          <a:p>
            <a:pPr marL="163763" lvl="0" indent="-163763">
              <a:buSzPct val="75000"/>
              <a:buChar char="•"/>
              <a:defRPr sz="1800"/>
            </a:pPr>
            <a:r>
              <a:rPr sz="1400" dirty="0"/>
              <a:t>Eventual buy-in from staff, initially resistant.</a:t>
            </a:r>
          </a:p>
          <a:p>
            <a:pPr marL="163763" lvl="0" indent="-163763">
              <a:buSzPct val="75000"/>
              <a:buChar char="•"/>
              <a:defRPr sz="1800"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766428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Publishing feedback dates</a:t>
            </a: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has really helped – there have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Using rubrics to provide qualitative</a:t>
            </a: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statements – so that the rubric becomes a useful tool</a:t>
            </a:r>
            <a:endParaRPr lang="en-US" sz="1400" dirty="0" smtClean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Students rewrite the learning outcomes, put them into their own words and </a:t>
            </a:r>
            <a:r>
              <a:rPr lang="en-US" sz="1400" dirty="0" err="1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contextualise</a:t>
            </a:r>
            <a:r>
              <a:rPr lang="en-US" sz="14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them to the assignment. Staff approve them as being an accurate understanding of the intended learning (or not).</a:t>
            </a:r>
            <a:r>
              <a:rPr lang="en-US" sz="1400" baseline="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The problem with learning outcomes is that the only person who understands them is the person who wrote them. </a:t>
            </a:r>
            <a:endParaRPr lang="en-US" sz="1400" dirty="0" smtClean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Students (re)mark last year’s work using assessment criteria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1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Constructive</a:t>
            </a:r>
            <a:r>
              <a:rPr lang="en-US" baseline="0" dirty="0" smtClean="0"/>
              <a:t> alignment from Grading Criteria, through Assessment Grades to Learning (Objectives)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SHARED PURPOSE – COMMUNITY OF PRACTICE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Developing awareness and assessment literacy in students – how many students say ‘I can’t find my feedback’ or ‘I didn’t understand what you meant?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29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+</a:t>
            </a:r>
            <a:r>
              <a:rPr lang="en-US" dirty="0" err="1" smtClean="0"/>
              <a:t>ve</a:t>
            </a:r>
            <a:r>
              <a:rPr lang="en-US" dirty="0" smtClean="0"/>
              <a:t> effect in BSc</a:t>
            </a:r>
            <a:r>
              <a:rPr lang="en-US" baseline="0" dirty="0" smtClean="0"/>
              <a:t> Audio Engineering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0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r>
              <a:rPr lang="en-US" baseline="0" dirty="0" smtClean="0"/>
              <a:t> and Value of Feedback</a:t>
            </a:r>
          </a:p>
          <a:p>
            <a:r>
              <a:rPr lang="en-US" baseline="0" dirty="0" smtClean="0"/>
              <a:t>Some of the mechanisms involved</a:t>
            </a:r>
          </a:p>
          <a:p>
            <a:r>
              <a:rPr lang="en-US" baseline="0" dirty="0" smtClean="0"/>
              <a:t>MCF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87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7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17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Certain</a:t>
            </a:r>
            <a:r>
              <a:rPr lang="en-US" baseline="0" dirty="0" smtClean="0"/>
              <a:t> Confusions – Feedback is written… </a:t>
            </a:r>
          </a:p>
          <a:p>
            <a:endParaRPr lang="en-US" baseline="0" dirty="0" smtClean="0"/>
          </a:p>
          <a:p>
            <a:r>
              <a:rPr lang="en-US" baseline="0" dirty="0" smtClean="0"/>
              <a:t>15 days – NORMALLY – let the students know if it’s difficult.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Marking Overload Occurs, is it indicative of (student) assessment overload – can the process be managed more efficiently, or designed better?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Reflections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4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Context:</a:t>
            </a:r>
          </a:p>
          <a:p>
            <a:endParaRPr lang="en-GB" dirty="0" smtClean="0"/>
          </a:p>
          <a:p>
            <a:r>
              <a:rPr lang="en-GB" dirty="0" smtClean="0"/>
              <a:t>Sudden change of BA4 PAT/PL/SL in Aug 14</a:t>
            </a:r>
          </a:p>
          <a:p>
            <a:r>
              <a:rPr lang="en-GB" dirty="0" smtClean="0"/>
              <a:t>PAT – Student Rep difficulties 14-15.</a:t>
            </a:r>
          </a:p>
          <a:p>
            <a:r>
              <a:rPr lang="en-GB" dirty="0" smtClean="0"/>
              <a:t>Low Satisfaction – HUGE MORALE PUNCTURE… BIG KICK IN THE STOMACH</a:t>
            </a:r>
          </a:p>
          <a:p>
            <a:r>
              <a:rPr lang="en-GB" dirty="0" smtClean="0"/>
              <a:t>Similar issues in Audio Engineering.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PERCEPTION / ENGAGEMENT KEY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45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Context: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Low Satisfaction – HUGE MORALE PUNCTURE… BIG KICK IN THE STOMACH at the Beginning of the Year. Framed the context. </a:t>
            </a:r>
            <a:endParaRPr lang="en-US" dirty="0" smtClean="0"/>
          </a:p>
          <a:p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Sudden</a:t>
            </a:r>
            <a:r>
              <a:rPr lang="en-US" baseline="0" dirty="0" smtClean="0"/>
              <a:t> change of BA4 PAT/PL/SL in Aug 14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PAT – Student Rep difficulties 14-15.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Student Profile: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Creative (EGO)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Low Entry at HNC (wide range of abilities)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</a:t>
            </a:r>
            <a:r>
              <a:rPr lang="en-US" baseline="0" dirty="0" smtClean="0"/>
              <a:t> examples of online soul-searching regarding teaching, assessment and feedback.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Prevalent issue: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Gates: 2,066,769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Jemison: 690,893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Robinson: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Helvetica Neue Custom" charset="0"/>
              </a:rPr>
              <a:t>43,305,121 (Critique of American</a:t>
            </a:r>
            <a:r>
              <a:rPr lang="en-US" b="0" i="0" baseline="0" dirty="0" smtClean="0">
                <a:solidFill>
                  <a:srgbClr val="333333"/>
                </a:solidFill>
                <a:effectLst/>
                <a:latin typeface="Helvetica Neue Custom" charset="0"/>
              </a:rPr>
              <a:t> Education: 6 million)</a:t>
            </a:r>
            <a:endParaRPr lang="en-US" b="0" baseline="0" dirty="0" smtClean="0"/>
          </a:p>
          <a:p>
            <a:r>
              <a:rPr lang="en-US" baseline="0" dirty="0" smtClean="0"/>
              <a:t> - ability to make mistakes is how we learn – use this to shape.</a:t>
            </a:r>
          </a:p>
          <a:p>
            <a:r>
              <a:rPr lang="en-US" baseline="0" dirty="0" smtClean="0"/>
              <a:t>- Story about the dancer.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97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>
                <a:latin typeface="+mn-lt"/>
              </a:rPr>
              <a:t>TEACHING</a:t>
            </a:r>
          </a:p>
          <a:p>
            <a:r>
              <a:rPr lang="en-US" sz="1400" dirty="0" smtClean="0">
                <a:latin typeface="+mn-lt"/>
              </a:rPr>
              <a:t>LEARNING</a:t>
            </a:r>
            <a:br>
              <a:rPr lang="en-US" sz="1400" dirty="0" smtClean="0">
                <a:latin typeface="+mn-lt"/>
              </a:rPr>
            </a:br>
            <a:r>
              <a:rPr lang="en-US" sz="1400" dirty="0" smtClean="0">
                <a:latin typeface="+mn-lt"/>
              </a:rPr>
              <a:t>ASSESSMENT</a:t>
            </a:r>
            <a:r>
              <a:rPr lang="en-US" sz="1400" baseline="0" dirty="0" smtClean="0">
                <a:latin typeface="+mn-lt"/>
              </a:rPr>
              <a:t> – FEEDBACK!</a:t>
            </a:r>
          </a:p>
          <a:p>
            <a:endParaRPr lang="en-US" sz="1400" baseline="0" dirty="0" smtClean="0">
              <a:latin typeface="+mn-lt"/>
            </a:endParaRPr>
          </a:p>
          <a:p>
            <a:r>
              <a:rPr lang="en-US" sz="1400" baseline="0" dirty="0" smtClean="0">
                <a:latin typeface="+mn-lt"/>
              </a:rPr>
              <a:t>IMPORTANCE OF FEEDBACK (and FORWARD)</a:t>
            </a:r>
          </a:p>
          <a:p>
            <a:endParaRPr lang="en-US" sz="1400" baseline="0" dirty="0" smtClean="0">
              <a:latin typeface="+mn-lt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>
                <a:solidFill>
                  <a:srgbClr val="FFFFFF"/>
                </a:solidFill>
                <a:latin typeface="+mn-lt"/>
                <a:ea typeface="Open Sans" charset="0"/>
                <a:cs typeface="Open Sans" charset="0"/>
              </a:rPr>
              <a:t>NSS advice – if student received a bad feedback in Yr2, they’re going to remember it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>
              <a:solidFill>
                <a:srgbClr val="FFFFFF"/>
              </a:solidFill>
              <a:latin typeface="+mn-lt"/>
              <a:ea typeface="Open Sans" charset="0"/>
              <a:cs typeface="Open Sans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>
                <a:solidFill>
                  <a:srgbClr val="FFFFFF"/>
                </a:solidFill>
                <a:latin typeface="+mn-lt"/>
                <a:ea typeface="Open Sans" charset="0"/>
                <a:cs typeface="Open Sans" charset="0"/>
              </a:rPr>
              <a:t>ALSO, STAFF DEVELOPMENT – HOW DO WE DELIVER EFFECTIVE FEEDBACK TO EACH OTHER? </a:t>
            </a:r>
            <a:br>
              <a:rPr lang="en-US" sz="1400" baseline="0" dirty="0" smtClean="0">
                <a:solidFill>
                  <a:srgbClr val="FFFFFF"/>
                </a:solidFill>
                <a:latin typeface="+mn-lt"/>
                <a:ea typeface="Open Sans" charset="0"/>
                <a:cs typeface="Open Sans" charset="0"/>
              </a:rPr>
            </a:br>
            <a:r>
              <a:rPr lang="en-US" sz="1400" b="1" baseline="0" dirty="0" smtClean="0">
                <a:solidFill>
                  <a:srgbClr val="FFFFFF"/>
                </a:solidFill>
                <a:latin typeface="+mn-lt"/>
                <a:ea typeface="Open Sans" charset="0"/>
                <a:cs typeface="Open Sans" charset="0"/>
              </a:rPr>
              <a:t>DO WE? </a:t>
            </a:r>
            <a:endParaRPr lang="en-US" sz="1400" dirty="0" smtClean="0">
              <a:solidFill>
                <a:srgbClr val="FFFFFF"/>
              </a:solidFill>
              <a:latin typeface="+mn-lt"/>
              <a:ea typeface="Open Sans" charset="0"/>
              <a:cs typeface="Open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03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Feedback? Not really – just opinion,</a:t>
            </a:r>
            <a:r>
              <a:rPr lang="en-US" baseline="0" dirty="0" smtClean="0"/>
              <a:t> no qualifier, no response from vendor, no evidence of action after.</a:t>
            </a:r>
          </a:p>
          <a:p>
            <a:r>
              <a:rPr lang="en-US" baseline="0" dirty="0" smtClean="0"/>
              <a:t>In worst cases – venting.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really easy to be negative, much harder to be positive – especially in a profession known for critique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Important – this is the culture that our students are/have grown up in. </a:t>
            </a:r>
          </a:p>
          <a:p>
            <a:r>
              <a:rPr lang="en-US" baseline="0" dirty="0" smtClean="0"/>
              <a:t>Web 2.0 – interactivity and social media = comment culture</a:t>
            </a:r>
            <a:endParaRPr lang="en-US" dirty="0" smtClean="0"/>
          </a:p>
          <a:p>
            <a:pPr>
              <a:lnSpc>
                <a:spcPct val="150000"/>
              </a:lnSpc>
            </a:pPr>
            <a:endParaRPr lang="en-US" sz="1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How valuable is negative feedback? </a:t>
            </a:r>
            <a:b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To whom does it serve?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How do we know feedback has been implemented?</a:t>
            </a:r>
          </a:p>
          <a:p>
            <a:pPr>
              <a:lnSpc>
                <a:spcPct val="150000"/>
              </a:lnSpc>
            </a:pPr>
            <a:endParaRPr lang="en-US" sz="1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When we give feedback:</a:t>
            </a:r>
          </a:p>
          <a:p>
            <a:pPr>
              <a:lnSpc>
                <a:spcPct val="150000"/>
              </a:lnSpc>
            </a:pPr>
            <a:endParaRPr lang="en-US" sz="1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Unhelpful Marker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Habits:</a:t>
            </a:r>
          </a:p>
          <a:p>
            <a:pPr>
              <a:lnSpc>
                <a:spcPct val="150000"/>
              </a:lnSpc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‘Use Harvard’</a:t>
            </a:r>
          </a:p>
          <a:p>
            <a:pPr>
              <a:lnSpc>
                <a:spcPct val="150000"/>
              </a:lnSpc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‘Bad grammar here’</a:t>
            </a:r>
          </a:p>
          <a:p>
            <a:pPr>
              <a:lnSpc>
                <a:spcPct val="150000"/>
              </a:lnSpc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Lack of specificity</a:t>
            </a:r>
          </a:p>
          <a:p>
            <a:pPr>
              <a:lnSpc>
                <a:spcPct val="150000"/>
              </a:lnSpc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 connection with the student</a:t>
            </a:r>
          </a:p>
          <a:p>
            <a:pPr>
              <a:lnSpc>
                <a:spcPct val="150000"/>
              </a:lnSpc>
            </a:pPr>
            <a:r>
              <a:rPr lang="en-US" sz="1200" b="1" baseline="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Must try harder</a:t>
            </a:r>
          </a:p>
          <a:p>
            <a:pPr>
              <a:lnSpc>
                <a:spcPct val="150000"/>
              </a:lnSpc>
            </a:pPr>
            <a:endParaRPr lang="en-US" sz="1200" b="1" baseline="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r>
              <a:rPr lang="en-US" sz="1200" b="0" baseline="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Some practices that if we’re honest, still happen: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feedback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Illegible feedback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 feedback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Disconnected feedback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Unhelpful feedback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Uncollected feedback </a:t>
            </a:r>
          </a:p>
          <a:p>
            <a:pPr>
              <a:lnSpc>
                <a:spcPct val="150000"/>
              </a:lnSpc>
            </a:pPr>
            <a:endParaRPr lang="en-US" sz="1200" b="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Reasons: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Rushed,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Lack of Time, many scripts. Look at assessment and module design!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endParaRPr lang="en-US" sz="1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sz="1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74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Emotion:</a:t>
            </a:r>
          </a:p>
          <a:p>
            <a:r>
              <a:rPr lang="en-US" dirty="0" smtClean="0"/>
              <a:t>Proud of and for the student</a:t>
            </a:r>
          </a:p>
          <a:p>
            <a:r>
              <a:rPr lang="en-US" dirty="0" smtClean="0"/>
              <a:t>Satisfaction</a:t>
            </a:r>
          </a:p>
          <a:p>
            <a:r>
              <a:rPr lang="en-US" dirty="0" smtClean="0"/>
              <a:t>Glad</a:t>
            </a:r>
            <a:r>
              <a:rPr lang="en-US" baseline="0" dirty="0" smtClean="0"/>
              <a:t> to make a difference</a:t>
            </a:r>
          </a:p>
          <a:p>
            <a:r>
              <a:rPr lang="en-US" baseline="0" dirty="0" smtClean="0"/>
              <a:t>Glad to be part of their journey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7B73-6B03-4EF3-AD40-683CE00DAB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8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0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11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5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63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063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063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063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063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970349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8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3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0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8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0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F2AF2-EA92-44F8-853B-5E3554E36C4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4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991600" y="7153232"/>
            <a:ext cx="626745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0561" y="7746351"/>
            <a:ext cx="13749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David Watt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Sector Manager | </a:t>
            </a:r>
            <a:r>
              <a:rPr lang="en-US" sz="3200" dirty="0" err="1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M.Mus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Leader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base"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 of the Highlands and Islands – Perth College</a:t>
            </a:r>
          </a:p>
          <a:p>
            <a:pPr algn="ctr" fontAlgn="base"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 2017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2019" y="4013911"/>
            <a:ext cx="2163996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Using </a:t>
            </a:r>
            <a:r>
              <a:rPr lang="en-US" sz="66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(panel) 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feedback to increase student satisfaction</a:t>
            </a:r>
          </a:p>
          <a:p>
            <a:pPr algn="ctr"/>
            <a:endParaRPr lang="en-US" sz="6600" dirty="0">
              <a:latin typeface="Open Sans" charset="0"/>
              <a:ea typeface="Open Sans" charset="0"/>
              <a:cs typeface="Open Sans" charset="0"/>
            </a:endParaRPr>
          </a:p>
          <a:p>
            <a:pPr algn="ctr"/>
            <a:endParaRPr lang="en-US" sz="6600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34836" y="6564435"/>
            <a:ext cx="21114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“It isn’t feedback unless there is subsequent evidence of its effect” </a:t>
            </a:r>
            <a:endParaRPr lang="en-US" sz="3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 fontAlgn="base"/>
            <a:endParaRPr lang="en-US" sz="3200" dirty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r" fontAlgn="base"/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David </a:t>
            </a:r>
            <a:r>
              <a:rPr lang="en-US" sz="3200" dirty="0" err="1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Boud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in Pirie (2015)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 fontAlgn="base"/>
            <a:endParaRPr lang="en-US" sz="3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Shot 2016-08-29 at 10.06.53.png"/>
          <p:cNvPicPr/>
          <p:nvPr/>
        </p:nvPicPr>
        <p:blipFill>
          <a:blip r:embed="rId3">
            <a:alphaModFix/>
            <a:grayscl/>
            <a:extLst/>
          </a:blip>
          <a:stretch>
            <a:fillRect/>
          </a:stretch>
        </p:blipFill>
        <p:spPr>
          <a:xfrm>
            <a:off x="3602183" y="1330036"/>
            <a:ext cx="17179636" cy="1105592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1308291" y="12385964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Pirie, 2011</a:t>
            </a:r>
            <a:endParaRPr lang="en-US" dirty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3129730" y="4575163"/>
            <a:ext cx="6336813" cy="11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Assessment feedback received by student</a:t>
            </a:r>
          </a:p>
        </p:txBody>
      </p:sp>
      <p:sp>
        <p:nvSpPr>
          <p:cNvPr id="47" name="Shape 47"/>
          <p:cNvSpPr/>
          <p:nvPr/>
        </p:nvSpPr>
        <p:spPr>
          <a:xfrm>
            <a:off x="10174382" y="4821384"/>
            <a:ext cx="4125472" cy="636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Panel Crit</a:t>
            </a:r>
          </a:p>
        </p:txBody>
      </p:sp>
      <p:sp>
        <p:nvSpPr>
          <p:cNvPr id="48" name="Shape 48"/>
          <p:cNvSpPr/>
          <p:nvPr/>
        </p:nvSpPr>
        <p:spPr>
          <a:xfrm>
            <a:off x="10174382" y="7778570"/>
            <a:ext cx="4125473" cy="11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Notes taken by student</a:t>
            </a:r>
          </a:p>
        </p:txBody>
      </p:sp>
      <p:sp>
        <p:nvSpPr>
          <p:cNvPr id="49" name="Shape 49"/>
          <p:cNvSpPr/>
          <p:nvPr/>
        </p:nvSpPr>
        <p:spPr>
          <a:xfrm>
            <a:off x="15801611" y="7778570"/>
            <a:ext cx="3922438" cy="11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Notes used for validation </a:t>
            </a:r>
          </a:p>
        </p:txBody>
      </p:sp>
      <p:sp>
        <p:nvSpPr>
          <p:cNvPr id="50" name="Shape 50"/>
          <p:cNvSpPr/>
          <p:nvPr/>
        </p:nvSpPr>
        <p:spPr>
          <a:xfrm>
            <a:off x="9494295" y="5139741"/>
            <a:ext cx="888166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8" tIns="71438" rIns="71438" bIns="71438" anchor="ctr"/>
          <a:lstStyle/>
          <a:p>
            <a:pPr lvl="0">
              <a:defRPr sz="2600"/>
            </a:pPr>
            <a:endParaRPr sz="3656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12237118" y="5678679"/>
            <a:ext cx="1" cy="135757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8" tIns="71438" rIns="71438" bIns="71438" anchor="ctr"/>
          <a:lstStyle/>
          <a:p>
            <a:pPr lvl="0">
              <a:defRPr sz="2600"/>
            </a:pPr>
            <a:endParaRPr sz="3656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13848090" y="8343147"/>
            <a:ext cx="136209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8" tIns="71438" rIns="71438" bIns="71438" anchor="ctr"/>
          <a:lstStyle/>
          <a:p>
            <a:pPr lvl="0">
              <a:defRPr sz="2600"/>
            </a:pPr>
            <a:endParaRPr sz="3656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15474502" y="4575163"/>
            <a:ext cx="4125472" cy="11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Notes taken by staff/panel</a:t>
            </a:r>
          </a:p>
        </p:txBody>
      </p:sp>
      <p:sp>
        <p:nvSpPr>
          <p:cNvPr id="54" name="Shape 54"/>
          <p:cNvSpPr/>
          <p:nvPr/>
        </p:nvSpPr>
        <p:spPr>
          <a:xfrm>
            <a:off x="17058265" y="6062655"/>
            <a:ext cx="1" cy="135757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8" tIns="71438" rIns="71438" bIns="71438" anchor="ctr"/>
          <a:lstStyle/>
          <a:p>
            <a:pPr lvl="0">
              <a:defRPr sz="2600"/>
            </a:pPr>
            <a:endParaRPr sz="3656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14124264" y="5139741"/>
            <a:ext cx="1085923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8" tIns="71438" rIns="71438" bIns="71438" anchor="ctr"/>
          <a:lstStyle/>
          <a:p>
            <a:pPr lvl="0">
              <a:defRPr sz="2600"/>
            </a:pPr>
            <a:endParaRPr sz="3656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3373467" y="11994630"/>
            <a:ext cx="17966330" cy="109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094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Pirie, I., Cordiner, S., Triggs, J. 2011. Digital Spaces for Learning and Assessment in Art and Design</a:t>
            </a:r>
          </a:p>
          <a:p>
            <a:pPr lvl="8" algn="l">
              <a:defRPr sz="1800">
                <a:solidFill>
                  <a:srgbClr val="000000"/>
                </a:solidFill>
              </a:defRPr>
            </a:pPr>
            <a:r>
              <a:rPr sz="3094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Designs on eLearning 2011.Edinburgh College of 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2619" y="2322082"/>
            <a:ext cx="169187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MUTUALLY CONSTRUCTED FEEDBACK: PROCESS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40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95379" y="2261122"/>
            <a:ext cx="171336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MUTUALLY CONSTRUCTED FEEDBACK: BENEFITS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6525" y="4206241"/>
            <a:ext cx="136729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Reinforces Community of Practice: shared contribution, problem –solving and support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Holistic – Student as One, not a collection of modules, or assessments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‘Big Picture’</a:t>
            </a: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5379" y="8521240"/>
            <a:ext cx="165585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MUTUALLY CONSTRUCTED FEEDBACK: CHALLENGES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6525" y="9910354"/>
            <a:ext cx="16585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Organisation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– Feedback matters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plan it into the schedule (look for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free times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Staff Buy-in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0" y="3927109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34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8668" y="2322082"/>
            <a:ext cx="2338672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JUST MCF: CLARITY AND CONSISTENCY (SMALLER CHANGES)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991600" y="3295650"/>
            <a:ext cx="626745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08914" y="418011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Shape 61"/>
          <p:cNvSpPr txBox="1">
            <a:spLocks/>
          </p:cNvSpPr>
          <p:nvPr/>
        </p:nvSpPr>
        <p:spPr>
          <a:xfrm>
            <a:off x="4180114" y="4826445"/>
            <a:ext cx="16023804" cy="5493212"/>
          </a:xfrm>
          <a:prstGeom prst="rect">
            <a:avLst/>
          </a:prstGeom>
        </p:spPr>
        <p:txBody>
          <a:bodyPr vert="horz" lIns="38100" tIns="38100" rIns="38100" bIns="38100" rtlCol="0" anchor="t">
            <a:norm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Feedback dates published on assessment briefs (module handbooks</a:t>
            </a:r>
            <a:r>
              <a:rPr lang="en-US" sz="32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).</a:t>
            </a:r>
          </a:p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Use </a:t>
            </a:r>
            <a:r>
              <a:rPr lang="en-US" sz="320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of qualitative rubrics including criterion statements across all assignments. </a:t>
            </a:r>
            <a:endParaRPr lang="en-US" sz="3200" dirty="0" smtClean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457200" lvl="2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Exercises using rubrics and criteria</a:t>
            </a:r>
          </a:p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Using </a:t>
            </a:r>
            <a:r>
              <a:rPr lang="en-US" sz="3200" dirty="0" err="1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turnitin</a:t>
            </a:r>
            <a:r>
              <a:rPr lang="en-US" sz="32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to link ‘in-text’ comments to grading criteria </a:t>
            </a:r>
          </a:p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Feedback Policy</a:t>
            </a:r>
            <a:endParaRPr lang="en-US" sz="3200" dirty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498" y="8912698"/>
            <a:ext cx="13630502" cy="48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51246" y="2322082"/>
            <a:ext cx="66815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TO AIM FOR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991600" y="3295650"/>
            <a:ext cx="626745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08914" y="418011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40" y="3937635"/>
            <a:ext cx="13167360" cy="7406640"/>
          </a:xfrm>
          <a:prstGeom prst="rect">
            <a:avLst/>
          </a:prstGeom>
        </p:spPr>
      </p:pic>
      <p:sp>
        <p:nvSpPr>
          <p:cNvPr id="20" name="Shape 61"/>
          <p:cNvSpPr txBox="1">
            <a:spLocks/>
          </p:cNvSpPr>
          <p:nvPr/>
        </p:nvSpPr>
        <p:spPr>
          <a:xfrm>
            <a:off x="404916" y="3784006"/>
            <a:ext cx="10811724" cy="7713898"/>
          </a:xfrm>
          <a:prstGeom prst="rect">
            <a:avLst/>
          </a:prstGeom>
        </p:spPr>
        <p:txBody>
          <a:bodyPr vert="horz" lIns="38100" tIns="38100" rIns="38100" bIns="38100" rtlCol="0" anchor="t">
            <a:no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Explicit assessment criteria directly related to learning objectives </a:t>
            </a:r>
          </a:p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Assessment grades directly aligned to learning outcomes </a:t>
            </a:r>
          </a:p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Shared clarity of purpose, values and expectations </a:t>
            </a:r>
          </a:p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Exemplars and rubrics </a:t>
            </a:r>
          </a:p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Development of assessment literacy in students </a:t>
            </a:r>
          </a:p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Extensive use of formative, self and peer-assessment </a:t>
            </a:r>
          </a:p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Team-based staff development in assessment </a:t>
            </a:r>
            <a:endParaRPr lang="en-US" sz="3200" dirty="0" smtClean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r" defTabSz="1270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(Pirie, 2015)</a:t>
            </a:r>
            <a:endParaRPr lang="en-US" sz="32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427166"/>
              </p:ext>
            </p:extLst>
          </p:nvPr>
        </p:nvGraphicFramePr>
        <p:xfrm>
          <a:off x="0" y="0"/>
          <a:ext cx="24383999" cy="137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9463657" y="653143"/>
            <a:ext cx="87085" cy="1084217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717486" y="1088571"/>
            <a:ext cx="87086" cy="1040674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0058401" y="1088571"/>
            <a:ext cx="87086" cy="1040674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442859" y="957942"/>
            <a:ext cx="43543" cy="1053737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75360" y="653143"/>
            <a:ext cx="4467499" cy="11599817"/>
          </a:xfrm>
          <a:prstGeom prst="rect">
            <a:avLst/>
          </a:prstGeom>
          <a:solidFill>
            <a:schemeClr val="tx1">
              <a:lumMod val="75000"/>
              <a:lumOff val="2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370034" y="2852434"/>
            <a:ext cx="36439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SUMMARY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991600" y="3826002"/>
            <a:ext cx="626745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01029" y="4241859"/>
            <a:ext cx="720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</a:t>
            </a:r>
            <a:r>
              <a:rPr lang="tr-TR" sz="240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CONTEXT (NSS 14-15)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1822556" y="-1782127"/>
            <a:ext cx="732792" cy="139903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01030" y="4989747"/>
            <a:ext cx="11438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RESPONSE | ANALYSIS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1030" y="5722541"/>
            <a:ext cx="1167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VALUE OF FEEDBACK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11822557" y="-301445"/>
            <a:ext cx="732792" cy="139903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701031" y="6437342"/>
            <a:ext cx="657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POOR AND POSITIVE FEEDBACK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01030" y="7170136"/>
            <a:ext cx="657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MUTUTALLY CONSTRUCTED FEEDBACK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11822557" y="1179237"/>
            <a:ext cx="732792" cy="139903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701032" y="7951111"/>
            <a:ext cx="42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01032" y="8683905"/>
            <a:ext cx="588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JUST MCF....  WHAT TO AIM FOR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11822558" y="2659919"/>
            <a:ext cx="732792" cy="139903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701033" y="9431793"/>
            <a:ext cx="42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SUMMARY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01031" y="10163609"/>
            <a:ext cx="42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 AND A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9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034745" y="4022866"/>
            <a:ext cx="63145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QUESTIONS?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991600" y="5033010"/>
            <a:ext cx="626745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nip Single Corner Rectangle 17"/>
          <p:cNvSpPr/>
          <p:nvPr/>
        </p:nvSpPr>
        <p:spPr>
          <a:xfrm flipH="1">
            <a:off x="10685602" y="11028998"/>
            <a:ext cx="1453451" cy="1445430"/>
          </a:xfrm>
          <a:prstGeom prst="snip1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Snip Single Corner Rectangle 18"/>
          <p:cNvSpPr/>
          <p:nvPr/>
        </p:nvSpPr>
        <p:spPr>
          <a:xfrm>
            <a:off x="15914568" y="11028998"/>
            <a:ext cx="1465583" cy="1465583"/>
          </a:xfrm>
          <a:prstGeom prst="snip1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Snip Single Corner Rectangle 21"/>
          <p:cNvSpPr/>
          <p:nvPr/>
        </p:nvSpPr>
        <p:spPr>
          <a:xfrm flipH="1" flipV="1">
            <a:off x="6560526" y="11028998"/>
            <a:ext cx="1453451" cy="1465583"/>
          </a:xfrm>
          <a:prstGeom prst="snip1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02952" y="11535715"/>
            <a:ext cx="4476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(01738 8)77413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358508" y="11474676"/>
            <a:ext cx="4915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pe09dw@uhi.ac.uk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489197" y="11530955"/>
            <a:ext cx="4267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david_watt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115" y="11393990"/>
            <a:ext cx="438867" cy="7314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5547" y="11564905"/>
            <a:ext cx="539186" cy="4221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8285" y="11490256"/>
            <a:ext cx="667195" cy="54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606" y="10115582"/>
            <a:ext cx="28829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264235" y="2852434"/>
            <a:ext cx="3855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SCHEDULE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991600" y="3826002"/>
            <a:ext cx="626745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01029" y="4241859"/>
            <a:ext cx="720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</a:t>
            </a:r>
            <a:r>
              <a:rPr lang="tr-TR" sz="240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CONTEXT (NSS 14-15)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1822556" y="-1782127"/>
            <a:ext cx="732792" cy="139903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01030" y="4989747"/>
            <a:ext cx="11438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RESPONSE | ANALYSIS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1030" y="5722541"/>
            <a:ext cx="1167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VALUE OF FEEDBACK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11822557" y="-301445"/>
            <a:ext cx="732792" cy="139903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701031" y="6437342"/>
            <a:ext cx="657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POOR AND POSITIVE FEEDBACK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01030" y="7170136"/>
            <a:ext cx="657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MUTUTALLY CONSTRUCTED FEEDBACK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11822557" y="1179237"/>
            <a:ext cx="732792" cy="139903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701032" y="7951111"/>
            <a:ext cx="42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01032" y="8683905"/>
            <a:ext cx="588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JUST MCF....  WHAT TO AIM FOR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11822558" y="2659919"/>
            <a:ext cx="732792" cy="139903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701033" y="9431793"/>
            <a:ext cx="42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SUMMARY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01031" y="10163609"/>
            <a:ext cx="42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tr-TR" sz="24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 AND A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51441" y="5193298"/>
            <a:ext cx="224811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UHI ACADEMIC STANDARDS AND QUALITY REGULATION 17b.35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991600" y="6166866"/>
            <a:ext cx="626745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4836" y="6564435"/>
            <a:ext cx="211143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Students shall be informed of their progress throughout the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programme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and have the opportunity of regular contact with their personal academic tutor (PAT). 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Students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’ work will be marked and feedback given with an appropriate timescale (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normally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not more than 15 working days from the date of submission)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Where this is not deemed to be possible, students should be informed of when the work will be returned.</a:t>
            </a:r>
          </a:p>
          <a:p>
            <a:pPr fontAlgn="base">
              <a:lnSpc>
                <a:spcPct val="150000"/>
              </a:lnSpc>
            </a:pPr>
            <a:endParaRPr lang="en-US" sz="3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4836" y="11273274"/>
            <a:ext cx="1219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METHOD: 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written, spoken, audio or video (recorded)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40595" y="11273274"/>
            <a:ext cx="1219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CAN’T MAKE 15 DAYS?</a:t>
            </a:r>
            <a:b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Inform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students when (and where) they will receive feedback</a:t>
            </a:r>
          </a:p>
        </p:txBody>
      </p:sp>
    </p:spTree>
    <p:extLst>
      <p:ext uri="{BB962C8B-B14F-4D97-AF65-F5344CB8AC3E}">
        <p14:creationId xmlns:p14="http://schemas.microsoft.com/office/powerpoint/2010/main" val="20348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6" y="543697"/>
            <a:ext cx="22897189" cy="12865155"/>
          </a:xfrm>
        </p:spPr>
      </p:pic>
    </p:spTree>
    <p:extLst>
      <p:ext uri="{BB962C8B-B14F-4D97-AF65-F5344CB8AC3E}">
        <p14:creationId xmlns:p14="http://schemas.microsoft.com/office/powerpoint/2010/main" val="128596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12381"/>
            <a:ext cx="18288000" cy="130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7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37100" cy="490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/>
        </p:blipFill>
        <p:spPr>
          <a:xfrm>
            <a:off x="3149600" y="4330700"/>
            <a:ext cx="18072100" cy="4726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648700"/>
            <a:ext cx="18288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34836" y="3980289"/>
            <a:ext cx="211143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“Nothing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that we do to, or for, our students is more important than our assessment of their work and the feedback we give them on it 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The results of our assessment influence our students for the rest of their lives and careers - fine if we get it right, but unthinkable if we get it wrong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.” 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r"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Race, Brown and Smith (2005), 500 Tips on Assessment </a:t>
            </a:r>
          </a:p>
          <a:p>
            <a:pPr algn="ctr" fontAlgn="base"/>
            <a:endParaRPr lang="en-US" sz="3200" dirty="0" smtClean="0">
              <a:solidFill>
                <a:schemeClr val="bg1">
                  <a:lumMod val="7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7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41714" y="1764856"/>
            <a:ext cx="209006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YOU FEEL WHEN YOU RECEIVE UNHELPFUL, NEGATIVE OR POOR FEEDBACK?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991600" y="3295650"/>
            <a:ext cx="626745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08914" y="418011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Shape 61"/>
          <p:cNvSpPr txBox="1">
            <a:spLocks/>
          </p:cNvSpPr>
          <p:nvPr/>
        </p:nvSpPr>
        <p:spPr>
          <a:xfrm>
            <a:off x="5265877" y="4826445"/>
            <a:ext cx="13585404" cy="7713898"/>
          </a:xfrm>
          <a:prstGeom prst="rect">
            <a:avLst/>
          </a:prstGeom>
        </p:spPr>
        <p:txBody>
          <a:bodyPr vert="horz" lIns="38100" tIns="38100" rIns="38100" bIns="38100" rtlCol="0" anchor="t">
            <a:no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9595" y="4180114"/>
            <a:ext cx="412968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Response: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Deflated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Confused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Angry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Loss of confidence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Demotivation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Opposition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Denial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8"/>
          <a:stretch/>
        </p:blipFill>
        <p:spPr>
          <a:xfrm>
            <a:off x="6936682" y="4180114"/>
            <a:ext cx="16992556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41714" y="1764856"/>
            <a:ext cx="209006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spc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YOU FEEL WHEN YOU RECEIVE POSITIVE FEEDBACK?</a:t>
            </a:r>
            <a:endParaRPr lang="en-US" sz="3800" spc="12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991600" y="3295650"/>
            <a:ext cx="626745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08914" y="418011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Shape 61"/>
          <p:cNvSpPr txBox="1">
            <a:spLocks/>
          </p:cNvSpPr>
          <p:nvPr/>
        </p:nvSpPr>
        <p:spPr>
          <a:xfrm>
            <a:off x="4593755" y="3564561"/>
            <a:ext cx="13585404" cy="7713898"/>
          </a:xfrm>
          <a:prstGeom prst="rect">
            <a:avLst/>
          </a:prstGeom>
        </p:spPr>
        <p:txBody>
          <a:bodyPr vert="horz" lIns="38100" tIns="38100" rIns="38100" bIns="38100" rtlCol="0" anchor="t">
            <a:no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defTabSz="12700">
              <a:lnSpc>
                <a:spcPct val="150000"/>
              </a:lnSpc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6222" y="5095355"/>
            <a:ext cx="148916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‘Just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messaging to say a huge thank you for the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mark. It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is beyond my wildest dreams for dissertation! Thank you so much for all your guidance and support, and for turning the dissertation experience around into a positive one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! ……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so happy! Waiting on the last result for PES and official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results….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All the best for the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future’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0058" y="8954641"/>
            <a:ext cx="6913942" cy="51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7978</TotalTime>
  <Words>1301</Words>
  <Application>Microsoft Office PowerPoint</Application>
  <PresentationFormat>Custom</PresentationFormat>
  <Paragraphs>228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Courier</vt:lpstr>
      <vt:lpstr>Helvetica Neue Custom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watt-slides</dc:title>
  <dc:creator>USER</dc:creator>
  <cp:lastModifiedBy>Heather Fotheringham</cp:lastModifiedBy>
  <cp:revision>508</cp:revision>
  <cp:lastPrinted>2017-02-09T10:56:48Z</cp:lastPrinted>
  <dcterms:created xsi:type="dcterms:W3CDTF">2014-09-26T10:57:37Z</dcterms:created>
  <dcterms:modified xsi:type="dcterms:W3CDTF">2018-09-20T08:44:22Z</dcterms:modified>
</cp:coreProperties>
</file>