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FF"/>
    <a:srgbClr val="FFC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850C7-E957-5FB4-F9AD-1B87EDC69829}" v="24" dt="2024-06-05T08:51:32.073"/>
    <p1510:client id="{A2153888-4A1A-7096-FB3A-E376C1B2E379}" v="6" dt="2024-06-04T12:58:40.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p:restoredTop sz="96327"/>
  </p:normalViewPr>
  <p:slideViewPr>
    <p:cSldViewPr snapToGrid="0" snapToObjects="1">
      <p:cViewPr varScale="1">
        <p:scale>
          <a:sx n="114" d="100"/>
          <a:sy n="114" d="100"/>
        </p:scale>
        <p:origin x="12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y Munro" userId="S::eo23jm@uhi.ac.uk::945d001f-f65c-48e1-84de-13920639abbb" providerId="AD" clId="Web-{A2153888-4A1A-7096-FB3A-E376C1B2E379}"/>
    <pc:docChg chg="modSld">
      <pc:chgData name="Jilly Munro" userId="S::eo23jm@uhi.ac.uk::945d001f-f65c-48e1-84de-13920639abbb" providerId="AD" clId="Web-{A2153888-4A1A-7096-FB3A-E376C1B2E379}" dt="2024-06-04T12:58:40.645" v="5" actId="1076"/>
      <pc:docMkLst>
        <pc:docMk/>
      </pc:docMkLst>
      <pc:sldChg chg="addSp delSp modSp">
        <pc:chgData name="Jilly Munro" userId="S::eo23jm@uhi.ac.uk::945d001f-f65c-48e1-84de-13920639abbb" providerId="AD" clId="Web-{A2153888-4A1A-7096-FB3A-E376C1B2E379}" dt="2024-06-04T12:58:33.113" v="2" actId="1076"/>
        <pc:sldMkLst>
          <pc:docMk/>
          <pc:sldMk cId="78097368" sldId="256"/>
        </pc:sldMkLst>
        <pc:picChg chg="add mod">
          <ac:chgData name="Jilly Munro" userId="S::eo23jm@uhi.ac.uk::945d001f-f65c-48e1-84de-13920639abbb" providerId="AD" clId="Web-{A2153888-4A1A-7096-FB3A-E376C1B2E379}" dt="2024-06-04T12:58:33.113" v="2" actId="1076"/>
          <ac:picMkLst>
            <pc:docMk/>
            <pc:sldMk cId="78097368" sldId="256"/>
            <ac:picMk id="2" creationId="{F50507E5-1CA5-2FA4-D0EE-2FA303D01061}"/>
          </ac:picMkLst>
        </pc:picChg>
        <pc:picChg chg="del">
          <ac:chgData name="Jilly Munro" userId="S::eo23jm@uhi.ac.uk::945d001f-f65c-48e1-84de-13920639abbb" providerId="AD" clId="Web-{A2153888-4A1A-7096-FB3A-E376C1B2E379}" dt="2024-06-04T12:58:28.785" v="0"/>
          <ac:picMkLst>
            <pc:docMk/>
            <pc:sldMk cId="78097368" sldId="256"/>
            <ac:picMk id="7" creationId="{A9932FC0-6878-8D4E-9FCE-D3D9B91067F3}"/>
          </ac:picMkLst>
        </pc:picChg>
      </pc:sldChg>
      <pc:sldChg chg="addSp delSp modSp">
        <pc:chgData name="Jilly Munro" userId="S::eo23jm@uhi.ac.uk::945d001f-f65c-48e1-84de-13920639abbb" providerId="AD" clId="Web-{A2153888-4A1A-7096-FB3A-E376C1B2E379}" dt="2024-06-04T12:58:40.645" v="5" actId="1076"/>
        <pc:sldMkLst>
          <pc:docMk/>
          <pc:sldMk cId="3614328400" sldId="257"/>
        </pc:sldMkLst>
        <pc:picChg chg="add mod">
          <ac:chgData name="Jilly Munro" userId="S::eo23jm@uhi.ac.uk::945d001f-f65c-48e1-84de-13920639abbb" providerId="AD" clId="Web-{A2153888-4A1A-7096-FB3A-E376C1B2E379}" dt="2024-06-04T12:58:40.645" v="5" actId="1076"/>
          <ac:picMkLst>
            <pc:docMk/>
            <pc:sldMk cId="3614328400" sldId="257"/>
            <ac:picMk id="5" creationId="{BD15E444-6FEE-FCC7-757A-87AFAF224347}"/>
          </ac:picMkLst>
        </pc:picChg>
        <pc:picChg chg="del">
          <ac:chgData name="Jilly Munro" userId="S::eo23jm@uhi.ac.uk::945d001f-f65c-48e1-84de-13920639abbb" providerId="AD" clId="Web-{A2153888-4A1A-7096-FB3A-E376C1B2E379}" dt="2024-06-04T12:58:36.239" v="3"/>
          <ac:picMkLst>
            <pc:docMk/>
            <pc:sldMk cId="3614328400" sldId="257"/>
            <ac:picMk id="7" creationId="{A9932FC0-6878-8D4E-9FCE-D3D9B91067F3}"/>
          </ac:picMkLst>
        </pc:picChg>
      </pc:sldChg>
    </pc:docChg>
  </pc:docChgLst>
  <pc:docChgLst>
    <pc:chgData name="Jilly Munro" userId="S::eo23jm@uhi.ac.uk::945d001f-f65c-48e1-84de-13920639abbb" providerId="AD" clId="Web-{2C0850C7-E957-5FB4-F9AD-1B87EDC69829}"/>
    <pc:docChg chg="modSld">
      <pc:chgData name="Jilly Munro" userId="S::eo23jm@uhi.ac.uk::945d001f-f65c-48e1-84de-13920639abbb" providerId="AD" clId="Web-{2C0850C7-E957-5FB4-F9AD-1B87EDC69829}" dt="2024-06-05T08:51:29.042" v="10" actId="20577"/>
      <pc:docMkLst>
        <pc:docMk/>
      </pc:docMkLst>
      <pc:sldChg chg="modSp">
        <pc:chgData name="Jilly Munro" userId="S::eo23jm@uhi.ac.uk::945d001f-f65c-48e1-84de-13920639abbb" providerId="AD" clId="Web-{2C0850C7-E957-5FB4-F9AD-1B87EDC69829}" dt="2024-06-05T08:50:04.446" v="7" actId="20577"/>
        <pc:sldMkLst>
          <pc:docMk/>
          <pc:sldMk cId="78097368" sldId="256"/>
        </pc:sldMkLst>
        <pc:spChg chg="mod">
          <ac:chgData name="Jilly Munro" userId="S::eo23jm@uhi.ac.uk::945d001f-f65c-48e1-84de-13920639abbb" providerId="AD" clId="Web-{2C0850C7-E957-5FB4-F9AD-1B87EDC69829}" dt="2024-06-05T08:48:32.163" v="2" actId="20577"/>
          <ac:spMkLst>
            <pc:docMk/>
            <pc:sldMk cId="78097368" sldId="256"/>
            <ac:spMk id="12" creationId="{9E664E4A-6041-584C-A1DB-49474D17A1D0}"/>
          </ac:spMkLst>
        </pc:spChg>
        <pc:spChg chg="mod">
          <ac:chgData name="Jilly Munro" userId="S::eo23jm@uhi.ac.uk::945d001f-f65c-48e1-84de-13920639abbb" providerId="AD" clId="Web-{2C0850C7-E957-5FB4-F9AD-1B87EDC69829}" dt="2024-06-05T08:49:12.086" v="4" actId="20577"/>
          <ac:spMkLst>
            <pc:docMk/>
            <pc:sldMk cId="78097368" sldId="256"/>
            <ac:spMk id="16" creationId="{C23EDE8E-0C3B-974E-870A-00155C177A97}"/>
          </ac:spMkLst>
        </pc:spChg>
        <pc:spChg chg="mod">
          <ac:chgData name="Jilly Munro" userId="S::eo23jm@uhi.ac.uk::945d001f-f65c-48e1-84de-13920639abbb" providerId="AD" clId="Web-{2C0850C7-E957-5FB4-F9AD-1B87EDC69829}" dt="2024-06-05T08:50:04.446" v="7" actId="20577"/>
          <ac:spMkLst>
            <pc:docMk/>
            <pc:sldMk cId="78097368" sldId="256"/>
            <ac:spMk id="45" creationId="{B4244F9D-2B1D-409D-A0D8-DB4FB40ABE4C}"/>
          </ac:spMkLst>
        </pc:spChg>
      </pc:sldChg>
      <pc:sldChg chg="modSp">
        <pc:chgData name="Jilly Munro" userId="S::eo23jm@uhi.ac.uk::945d001f-f65c-48e1-84de-13920639abbb" providerId="AD" clId="Web-{2C0850C7-E957-5FB4-F9AD-1B87EDC69829}" dt="2024-06-05T08:51:29.042" v="10" actId="20577"/>
        <pc:sldMkLst>
          <pc:docMk/>
          <pc:sldMk cId="3614328400" sldId="257"/>
        </pc:sldMkLst>
        <pc:spChg chg="mod">
          <ac:chgData name="Jilly Munro" userId="S::eo23jm@uhi.ac.uk::945d001f-f65c-48e1-84de-13920639abbb" providerId="AD" clId="Web-{2C0850C7-E957-5FB4-F9AD-1B87EDC69829}" dt="2024-06-05T08:51:29.042" v="10" actId="20577"/>
          <ac:spMkLst>
            <pc:docMk/>
            <pc:sldMk cId="3614328400" sldId="257"/>
            <ac:spMk id="31" creationId="{0F9DF186-F7AA-6D4B-A1C0-09E35AC49A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5062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11186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0791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1511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53340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8539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13820F-4F84-C14B-842E-5A84DB6553E9}"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188652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13820F-4F84-C14B-842E-5A84DB6553E9}"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5078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3820F-4F84-C14B-842E-5A84DB6553E9}"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7163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1492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63684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3820F-4F84-C14B-842E-5A84DB6553E9}" type="datetimeFigureOut">
              <a:rPr lang="en-US" smtClean="0"/>
              <a:t>6/5/2024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D0DFD-2BEF-524E-9A0D-1747E8060999}" type="slidenum">
              <a:rPr lang="en-US" smtClean="0"/>
              <a:t>‹#›</a:t>
            </a:fld>
            <a:endParaRPr lang="en-US"/>
          </a:p>
        </p:txBody>
      </p:sp>
    </p:spTree>
    <p:extLst>
      <p:ext uri="{BB962C8B-B14F-4D97-AF65-F5344CB8AC3E}">
        <p14:creationId xmlns:p14="http://schemas.microsoft.com/office/powerpoint/2010/main" val="246765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https://www.uhi.ac.uk/en/inverness-science-festival/family-day"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sv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hi.ac.uk/en/inverness-science-festival/family-day"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0" y="0"/>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277200" y="252000"/>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0BA5211-526E-244A-BE29-4DA1C92AEE93}"/>
              </a:ext>
            </a:extLst>
          </p:cNvPr>
          <p:cNvSpPr txBox="1"/>
          <p:nvPr/>
        </p:nvSpPr>
        <p:spPr>
          <a:xfrm>
            <a:off x="423708" y="449232"/>
            <a:ext cx="5201107" cy="707886"/>
          </a:xfrm>
          <a:prstGeom prst="rect">
            <a:avLst/>
          </a:prstGeom>
          <a:noFill/>
        </p:spPr>
        <p:txBody>
          <a:bodyPr wrap="square" rtlCol="0">
            <a:spAutoFit/>
          </a:bodyPr>
          <a:lstStyle/>
          <a:p>
            <a:r>
              <a:rPr lang="en-GB" sz="4000" b="1" dirty="0"/>
              <a:t>Scytale messages</a:t>
            </a:r>
          </a:p>
        </p:txBody>
      </p:sp>
      <p:sp>
        <p:nvSpPr>
          <p:cNvPr id="9" name="TextBox 8">
            <a:extLst>
              <a:ext uri="{FF2B5EF4-FFF2-40B4-BE49-F238E27FC236}">
                <a16:creationId xmlns:a16="http://schemas.microsoft.com/office/drawing/2014/main" id="{BE0A4740-CAAD-F549-BE2B-D266DEDC5F15}"/>
              </a:ext>
            </a:extLst>
          </p:cNvPr>
          <p:cNvSpPr txBox="1"/>
          <p:nvPr/>
        </p:nvSpPr>
        <p:spPr>
          <a:xfrm>
            <a:off x="424800" y="993586"/>
            <a:ext cx="3958829" cy="338554"/>
          </a:xfrm>
          <a:prstGeom prst="rect">
            <a:avLst/>
          </a:prstGeom>
          <a:noFill/>
        </p:spPr>
        <p:txBody>
          <a:bodyPr wrap="square" rtlCol="0">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C</a:t>
            </a:r>
            <a:r>
              <a:rPr lang="en-GB" sz="1600" dirty="0">
                <a:effectLst/>
                <a:latin typeface="Calibri" panose="020F0502020204030204" pitchFamily="34" charset="0"/>
                <a:ea typeface="Calibri" panose="020F0502020204030204" pitchFamily="34" charset="0"/>
                <a:cs typeface="Times New Roman" panose="02020603050405020304" pitchFamily="18" charset="0"/>
              </a:rPr>
              <a:t>ode a message using ancient techniques.</a:t>
            </a:r>
          </a:p>
        </p:txBody>
      </p:sp>
      <p:sp>
        <p:nvSpPr>
          <p:cNvPr id="10" name="TextBox 9">
            <a:extLst>
              <a:ext uri="{FF2B5EF4-FFF2-40B4-BE49-F238E27FC236}">
                <a16:creationId xmlns:a16="http://schemas.microsoft.com/office/drawing/2014/main" id="{4F53827D-0A2F-6646-B274-F40FF7A26F31}"/>
              </a:ext>
            </a:extLst>
          </p:cNvPr>
          <p:cNvSpPr txBox="1"/>
          <p:nvPr/>
        </p:nvSpPr>
        <p:spPr>
          <a:xfrm>
            <a:off x="460871" y="2137989"/>
            <a:ext cx="447447" cy="461665"/>
          </a:xfrm>
          <a:prstGeom prst="rect">
            <a:avLst/>
          </a:prstGeom>
          <a:noFill/>
        </p:spPr>
        <p:txBody>
          <a:bodyPr wrap="square" rtlCol="0">
            <a:spAutoFit/>
          </a:bodyPr>
          <a:lstStyle/>
          <a:p>
            <a:r>
              <a:rPr lang="en-US" sz="2400" b="1" dirty="0"/>
              <a:t>1.</a:t>
            </a:r>
          </a:p>
        </p:txBody>
      </p:sp>
      <p:sp>
        <p:nvSpPr>
          <p:cNvPr id="12" name="TextBox 11">
            <a:extLst>
              <a:ext uri="{FF2B5EF4-FFF2-40B4-BE49-F238E27FC236}">
                <a16:creationId xmlns:a16="http://schemas.microsoft.com/office/drawing/2014/main" id="{9E664E4A-6041-584C-A1DB-49474D17A1D0}"/>
              </a:ext>
            </a:extLst>
          </p:cNvPr>
          <p:cNvSpPr txBox="1"/>
          <p:nvPr/>
        </p:nvSpPr>
        <p:spPr>
          <a:xfrm>
            <a:off x="828000" y="2221561"/>
            <a:ext cx="2389092" cy="707886"/>
          </a:xfrm>
          <a:prstGeom prst="rect">
            <a:avLst/>
          </a:prstGeom>
          <a:noFill/>
        </p:spPr>
        <p:txBody>
          <a:bodyPr wrap="square" lIns="91440" tIns="45720" rIns="91440" bIns="45720" rtlCol="0" anchor="t">
            <a:spAutoFit/>
          </a:bodyPr>
          <a:lstStyle/>
          <a:p>
            <a:pPr fontAlgn="base"/>
            <a:r>
              <a:rPr lang="en-US" sz="1000" b="1" dirty="0">
                <a:effectLst/>
                <a:latin typeface="Calibri"/>
                <a:ea typeface="Times New Roman" panose="02020603050405020304" pitchFamily="18" charset="0"/>
                <a:cs typeface="Calibri"/>
              </a:rPr>
              <a:t>Make the Code a </a:t>
            </a:r>
            <a:r>
              <a:rPr lang="en-US" sz="1000" b="1" dirty="0">
                <a:latin typeface="Calibri"/>
                <a:ea typeface="Times New Roman" panose="02020603050405020304" pitchFamily="18" charset="0"/>
                <a:cs typeface="Calibri"/>
              </a:rPr>
              <a:t>Decoder</a:t>
            </a:r>
            <a:r>
              <a:rPr lang="en-US" sz="1000" b="1" dirty="0">
                <a:effectLst/>
                <a:latin typeface="Calibri"/>
                <a:ea typeface="Times New Roman" panose="02020603050405020304" pitchFamily="18" charset="0"/>
                <a:cs typeface="Calibri"/>
              </a:rPr>
              <a:t> tubes.</a:t>
            </a:r>
            <a:endParaRPr lang="en-GB" sz="1000" dirty="0">
              <a:effectLst/>
              <a:latin typeface="Calibri"/>
              <a:ea typeface="Times New Roman" panose="02020603050405020304" pitchFamily="18" charset="0"/>
              <a:cs typeface="Calibri"/>
            </a:endParaRPr>
          </a:p>
          <a:p>
            <a:pPr fontAlgn="base"/>
            <a:r>
              <a:rPr lang="en-US" sz="1000" dirty="0">
                <a:latin typeface="Calibri" panose="020F0502020204030204" pitchFamily="34" charset="0"/>
                <a:ea typeface="Times New Roman" panose="02020603050405020304" pitchFamily="18" charset="0"/>
              </a:rPr>
              <a:t>Take two identical carboard tubes and make a mark on each to indicate the starting point for your message.</a:t>
            </a:r>
            <a:endParaRPr lang="en-GB" sz="10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F6BACA47-7353-454A-9328-8011015D4B5F}"/>
              </a:ext>
            </a:extLst>
          </p:cNvPr>
          <p:cNvSpPr txBox="1"/>
          <p:nvPr/>
        </p:nvSpPr>
        <p:spPr>
          <a:xfrm>
            <a:off x="460800" y="4728541"/>
            <a:ext cx="447447" cy="461665"/>
          </a:xfrm>
          <a:prstGeom prst="rect">
            <a:avLst/>
          </a:prstGeom>
          <a:noFill/>
        </p:spPr>
        <p:txBody>
          <a:bodyPr wrap="square" rtlCol="0">
            <a:spAutoFit/>
          </a:bodyPr>
          <a:lstStyle/>
          <a:p>
            <a:r>
              <a:rPr lang="en-US" sz="2400" b="1" dirty="0"/>
              <a:t>2.</a:t>
            </a:r>
          </a:p>
        </p:txBody>
      </p:sp>
      <p:sp>
        <p:nvSpPr>
          <p:cNvPr id="17" name="TextBox 16">
            <a:extLst>
              <a:ext uri="{FF2B5EF4-FFF2-40B4-BE49-F238E27FC236}">
                <a16:creationId xmlns:a16="http://schemas.microsoft.com/office/drawing/2014/main" id="{6E8095D5-E41E-C944-B2F5-1776A3890599}"/>
              </a:ext>
            </a:extLst>
          </p:cNvPr>
          <p:cNvSpPr txBox="1"/>
          <p:nvPr/>
        </p:nvSpPr>
        <p:spPr>
          <a:xfrm>
            <a:off x="3578160" y="2138400"/>
            <a:ext cx="520695" cy="461665"/>
          </a:xfrm>
          <a:prstGeom prst="rect">
            <a:avLst/>
          </a:prstGeom>
          <a:noFill/>
        </p:spPr>
        <p:txBody>
          <a:bodyPr wrap="square" rtlCol="0">
            <a:spAutoFit/>
          </a:bodyPr>
          <a:lstStyle/>
          <a:p>
            <a:r>
              <a:rPr lang="en-US" sz="2400" b="1" dirty="0"/>
              <a:t>3.</a:t>
            </a:r>
          </a:p>
        </p:txBody>
      </p:sp>
      <p:sp>
        <p:nvSpPr>
          <p:cNvPr id="18" name="TextBox 17">
            <a:extLst>
              <a:ext uri="{FF2B5EF4-FFF2-40B4-BE49-F238E27FC236}">
                <a16:creationId xmlns:a16="http://schemas.microsoft.com/office/drawing/2014/main" id="{EE41F628-AABA-3F44-914D-E5C0F1101D5B}"/>
              </a:ext>
            </a:extLst>
          </p:cNvPr>
          <p:cNvSpPr txBox="1"/>
          <p:nvPr/>
        </p:nvSpPr>
        <p:spPr>
          <a:xfrm>
            <a:off x="3966707" y="2256718"/>
            <a:ext cx="2520000" cy="400110"/>
          </a:xfrm>
          <a:prstGeom prst="rect">
            <a:avLst/>
          </a:prstGeom>
          <a:noFill/>
        </p:spPr>
        <p:txBody>
          <a:bodyPr wrap="square" rtlCol="0">
            <a:spAutoFit/>
          </a:bodyPr>
          <a:lstStyle/>
          <a:p>
            <a:pPr fontAlgn="base"/>
            <a:r>
              <a:rPr lang="en-US" sz="1000" dirty="0">
                <a:latin typeface="Calibri" panose="020F0502020204030204" pitchFamily="34" charset="0"/>
                <a:ea typeface="Times New Roman" panose="02020603050405020304" pitchFamily="18" charset="0"/>
              </a:rPr>
              <a:t>Attach the paper on to the tube at the starting point you marked at step 1.</a:t>
            </a:r>
            <a:endParaRPr lang="en-GB" sz="10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00BA9AB7-F085-AA45-A3EE-F32B841EBFC7}"/>
              </a:ext>
            </a:extLst>
          </p:cNvPr>
          <p:cNvSpPr txBox="1"/>
          <p:nvPr/>
        </p:nvSpPr>
        <p:spPr>
          <a:xfrm>
            <a:off x="3578160" y="3877200"/>
            <a:ext cx="447447" cy="461665"/>
          </a:xfrm>
          <a:prstGeom prst="rect">
            <a:avLst/>
          </a:prstGeom>
          <a:noFill/>
        </p:spPr>
        <p:txBody>
          <a:bodyPr wrap="square" rtlCol="0">
            <a:spAutoFit/>
          </a:bodyPr>
          <a:lstStyle/>
          <a:p>
            <a:r>
              <a:rPr lang="en-US" sz="2400" b="1" dirty="0"/>
              <a:t>4.</a:t>
            </a:r>
          </a:p>
        </p:txBody>
      </p:sp>
      <p:sp>
        <p:nvSpPr>
          <p:cNvPr id="20" name="TextBox 19">
            <a:extLst>
              <a:ext uri="{FF2B5EF4-FFF2-40B4-BE49-F238E27FC236}">
                <a16:creationId xmlns:a16="http://schemas.microsoft.com/office/drawing/2014/main" id="{E3C7D85F-CED4-2143-A7CE-98E2E6DDEBFA}"/>
              </a:ext>
            </a:extLst>
          </p:cNvPr>
          <p:cNvSpPr txBox="1"/>
          <p:nvPr/>
        </p:nvSpPr>
        <p:spPr>
          <a:xfrm>
            <a:off x="828000" y="4362523"/>
            <a:ext cx="2520000" cy="400110"/>
          </a:xfrm>
          <a:prstGeom prst="rect">
            <a:avLst/>
          </a:prstGeom>
          <a:noFill/>
        </p:spPr>
        <p:txBody>
          <a:bodyPr wrap="square" rtlCol="0">
            <a:spAutoFit/>
          </a:bodyPr>
          <a:lstStyle/>
          <a:p>
            <a:pPr fontAlgn="base"/>
            <a:r>
              <a:rPr lang="en-US" sz="1000" dirty="0">
                <a:latin typeface="Calibri" panose="020F0502020204030204" pitchFamily="34" charset="0"/>
                <a:ea typeface="Times New Roman" panose="02020603050405020304" pitchFamily="18" charset="0"/>
              </a:rPr>
              <a:t>Give one tube to the person who will receive the coded message.</a:t>
            </a:r>
            <a:endParaRPr lang="en-GB" sz="8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2EA85776-2D54-8A46-AB6A-E12CCF360BD1}"/>
              </a:ext>
            </a:extLst>
          </p:cNvPr>
          <p:cNvSpPr txBox="1"/>
          <p:nvPr/>
        </p:nvSpPr>
        <p:spPr>
          <a:xfrm>
            <a:off x="4287946" y="4775964"/>
            <a:ext cx="1669691" cy="246221"/>
          </a:xfrm>
          <a:prstGeom prst="rect">
            <a:avLst/>
          </a:prstGeom>
          <a:noFill/>
        </p:spPr>
        <p:txBody>
          <a:bodyPr wrap="square" rtlCol="0">
            <a:spAutoFit/>
          </a:bodyPr>
          <a:lstStyle/>
          <a:p>
            <a:endParaRPr lang="en-GB" sz="1000" dirty="0"/>
          </a:p>
        </p:txBody>
      </p:sp>
      <p:sp>
        <p:nvSpPr>
          <p:cNvPr id="37" name="TextBox 36">
            <a:extLst>
              <a:ext uri="{FF2B5EF4-FFF2-40B4-BE49-F238E27FC236}">
                <a16:creationId xmlns:a16="http://schemas.microsoft.com/office/drawing/2014/main" id="{8E0300F0-F71A-4C0D-BB96-2515A2C7D62B}"/>
              </a:ext>
            </a:extLst>
          </p:cNvPr>
          <p:cNvSpPr txBox="1"/>
          <p:nvPr/>
        </p:nvSpPr>
        <p:spPr>
          <a:xfrm>
            <a:off x="6728400" y="3875758"/>
            <a:ext cx="551878" cy="471578"/>
          </a:xfrm>
          <a:prstGeom prst="rect">
            <a:avLst/>
          </a:prstGeom>
          <a:noFill/>
        </p:spPr>
        <p:txBody>
          <a:bodyPr wrap="square" rtlCol="0">
            <a:spAutoFit/>
          </a:bodyPr>
          <a:lstStyle/>
          <a:p>
            <a:r>
              <a:rPr lang="en-US" sz="2400" b="1" dirty="0"/>
              <a:t>6.</a:t>
            </a:r>
          </a:p>
        </p:txBody>
      </p:sp>
      <p:sp>
        <p:nvSpPr>
          <p:cNvPr id="38" name="TextBox 37">
            <a:extLst>
              <a:ext uri="{FF2B5EF4-FFF2-40B4-BE49-F238E27FC236}">
                <a16:creationId xmlns:a16="http://schemas.microsoft.com/office/drawing/2014/main" id="{8573B929-F7F9-49F2-8B2C-3105891ACCAF}"/>
              </a:ext>
            </a:extLst>
          </p:cNvPr>
          <p:cNvSpPr txBox="1"/>
          <p:nvPr/>
        </p:nvSpPr>
        <p:spPr>
          <a:xfrm>
            <a:off x="7092148" y="2544217"/>
            <a:ext cx="2520000" cy="246221"/>
          </a:xfrm>
          <a:prstGeom prst="rect">
            <a:avLst/>
          </a:prstGeom>
          <a:noFill/>
        </p:spPr>
        <p:txBody>
          <a:bodyPr wrap="square" rtlCol="0">
            <a:spAutoFit/>
          </a:bodyPr>
          <a:lstStyle/>
          <a:p>
            <a:r>
              <a:rPr lang="en-GB" sz="1000" dirty="0"/>
              <a:t>.</a:t>
            </a:r>
          </a:p>
        </p:txBody>
      </p:sp>
      <p:pic>
        <p:nvPicPr>
          <p:cNvPr id="26" name="Graphic 25" descr="Home with solid fill">
            <a:hlinkClick r:id="rId2"/>
            <a:extLst>
              <a:ext uri="{FF2B5EF4-FFF2-40B4-BE49-F238E27FC236}">
                <a16:creationId xmlns:a16="http://schemas.microsoft.com/office/drawing/2014/main" id="{0B8C2B5C-2AE8-42A8-B800-0BF138116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6854" y="5746077"/>
            <a:ext cx="914400" cy="914400"/>
          </a:xfrm>
          <a:prstGeom prst="rect">
            <a:avLst/>
          </a:prstGeom>
        </p:spPr>
      </p:pic>
      <p:sp>
        <p:nvSpPr>
          <p:cNvPr id="16" name="TextBox 15">
            <a:extLst>
              <a:ext uri="{FF2B5EF4-FFF2-40B4-BE49-F238E27FC236}">
                <a16:creationId xmlns:a16="http://schemas.microsoft.com/office/drawing/2014/main" id="{C23EDE8E-0C3B-974E-870A-00155C177A97}"/>
              </a:ext>
            </a:extLst>
          </p:cNvPr>
          <p:cNvSpPr txBox="1"/>
          <p:nvPr/>
        </p:nvSpPr>
        <p:spPr>
          <a:xfrm>
            <a:off x="828000" y="4762633"/>
            <a:ext cx="2520000" cy="707886"/>
          </a:xfrm>
          <a:prstGeom prst="rect">
            <a:avLst/>
          </a:prstGeom>
          <a:noFill/>
        </p:spPr>
        <p:txBody>
          <a:bodyPr wrap="square" lIns="91440" tIns="45720" rIns="91440" bIns="45720" rtlCol="0" anchor="t">
            <a:spAutoFit/>
          </a:bodyPr>
          <a:lstStyle/>
          <a:p>
            <a:pPr fontAlgn="base"/>
            <a:r>
              <a:rPr lang="en-US" sz="1000" dirty="0">
                <a:latin typeface="Calibri"/>
                <a:ea typeface="Times New Roman" panose="02020603050405020304" pitchFamily="18" charset="0"/>
                <a:cs typeface="Calibri"/>
              </a:rPr>
              <a:t>Fold or draw lines along the paper to create thin columns 5cm long. Cut the paper into thin strips and attach them together using sellotape to make one long strip.</a:t>
            </a:r>
            <a:endParaRPr lang="en-GB" sz="1000" dirty="0">
              <a:effectLst/>
              <a:latin typeface="Calibri"/>
              <a:ea typeface="Times New Roman" panose="02020603050405020304" pitchFamily="18" charset="0"/>
              <a:cs typeface="Calibri"/>
            </a:endParaRPr>
          </a:p>
        </p:txBody>
      </p:sp>
      <p:sp>
        <p:nvSpPr>
          <p:cNvPr id="44" name="TextBox 43">
            <a:extLst>
              <a:ext uri="{FF2B5EF4-FFF2-40B4-BE49-F238E27FC236}">
                <a16:creationId xmlns:a16="http://schemas.microsoft.com/office/drawing/2014/main" id="{71CBA44C-F327-4D69-B6C1-BF83E8B33357}"/>
              </a:ext>
            </a:extLst>
          </p:cNvPr>
          <p:cNvSpPr txBox="1"/>
          <p:nvPr/>
        </p:nvSpPr>
        <p:spPr>
          <a:xfrm>
            <a:off x="6727517" y="2138400"/>
            <a:ext cx="447447" cy="461665"/>
          </a:xfrm>
          <a:prstGeom prst="rect">
            <a:avLst/>
          </a:prstGeom>
          <a:noFill/>
        </p:spPr>
        <p:txBody>
          <a:bodyPr wrap="square" rtlCol="0">
            <a:spAutoFit/>
          </a:bodyPr>
          <a:lstStyle/>
          <a:p>
            <a:r>
              <a:rPr lang="en-US" sz="2400" b="1" dirty="0"/>
              <a:t>5.</a:t>
            </a:r>
          </a:p>
        </p:txBody>
      </p:sp>
      <p:sp>
        <p:nvSpPr>
          <p:cNvPr id="45" name="TextBox 44">
            <a:extLst>
              <a:ext uri="{FF2B5EF4-FFF2-40B4-BE49-F238E27FC236}">
                <a16:creationId xmlns:a16="http://schemas.microsoft.com/office/drawing/2014/main" id="{B4244F9D-2B1D-409D-A0D8-DB4FB40ABE4C}"/>
              </a:ext>
            </a:extLst>
          </p:cNvPr>
          <p:cNvSpPr txBox="1"/>
          <p:nvPr/>
        </p:nvSpPr>
        <p:spPr>
          <a:xfrm>
            <a:off x="7101658" y="2276987"/>
            <a:ext cx="1690884" cy="1631216"/>
          </a:xfrm>
          <a:prstGeom prst="rect">
            <a:avLst/>
          </a:prstGeom>
          <a:noFill/>
        </p:spPr>
        <p:txBody>
          <a:bodyPr wrap="square" lIns="91440" tIns="45720" rIns="91440" bIns="45720" rtlCol="0" anchor="t">
            <a:spAutoFit/>
          </a:bodyPr>
          <a:lstStyle/>
          <a:p>
            <a:pPr fontAlgn="base"/>
            <a:r>
              <a:rPr lang="en-US" sz="1000" dirty="0">
                <a:latin typeface="Calibri"/>
                <a:ea typeface="Times New Roman" panose="02020603050405020304" pitchFamily="18" charset="0"/>
                <a:cs typeface="Calibri"/>
              </a:rPr>
              <a:t>Now to write your message. Near the starting point (the mark on the tube) write one letter on the strip. Move to the next strip and immediately below the 1</a:t>
            </a:r>
            <a:r>
              <a:rPr lang="en-US" sz="1000" baseline="30000" dirty="0">
                <a:latin typeface="Calibri"/>
                <a:ea typeface="Times New Roman" panose="02020603050405020304" pitchFamily="18" charset="0"/>
                <a:cs typeface="Calibri"/>
              </a:rPr>
              <a:t>st</a:t>
            </a:r>
            <a:r>
              <a:rPr lang="en-US" sz="1000" dirty="0">
                <a:latin typeface="Calibri"/>
                <a:ea typeface="Times New Roman" panose="02020603050405020304" pitchFamily="18" charset="0"/>
                <a:cs typeface="Calibri"/>
              </a:rPr>
              <a:t> letter, write the next letter of your message. Work your way down each section until your message is complete.</a:t>
            </a:r>
            <a:endParaRPr lang="en-GB" sz="800" dirty="0">
              <a:effectLst/>
              <a:latin typeface="Calibri"/>
              <a:ea typeface="Times New Roman" panose="02020603050405020304" pitchFamily="18" charset="0"/>
              <a:cs typeface="Calibri"/>
            </a:endParaRPr>
          </a:p>
        </p:txBody>
      </p:sp>
      <p:sp>
        <p:nvSpPr>
          <p:cNvPr id="30" name="Rectangle 29">
            <a:extLst>
              <a:ext uri="{FF2B5EF4-FFF2-40B4-BE49-F238E27FC236}">
                <a16:creationId xmlns:a16="http://schemas.microsoft.com/office/drawing/2014/main" id="{1BD6EB1A-8B7B-BA45-943A-D641B2E4A2AF}"/>
              </a:ext>
            </a:extLst>
          </p:cNvPr>
          <p:cNvSpPr/>
          <p:nvPr/>
        </p:nvSpPr>
        <p:spPr>
          <a:xfrm>
            <a:off x="513697" y="1311561"/>
            <a:ext cx="4870576" cy="683169"/>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D78F7927-2258-4731-98DA-0053845A3682}"/>
              </a:ext>
            </a:extLst>
          </p:cNvPr>
          <p:cNvSpPr txBox="1"/>
          <p:nvPr/>
        </p:nvSpPr>
        <p:spPr>
          <a:xfrm>
            <a:off x="589079" y="1351278"/>
            <a:ext cx="4965388" cy="507831"/>
          </a:xfrm>
          <a:prstGeom prst="rect">
            <a:avLst/>
          </a:prstGeom>
          <a:noFill/>
        </p:spPr>
        <p:txBody>
          <a:bodyPr wrap="square" rtlCol="0">
            <a:spAutoFit/>
          </a:bodyPr>
          <a:lstStyle/>
          <a:p>
            <a:r>
              <a:rPr lang="en-GB" sz="1600" b="1" dirty="0"/>
              <a:t>What you need</a:t>
            </a:r>
          </a:p>
          <a:p>
            <a:r>
              <a:rPr lang="en-GB" sz="1100" dirty="0"/>
              <a:t>• Cardboard tubes (x2) • Pen  • Paper  • Sellotape • Scissors •  OPTIONAL Ruler</a:t>
            </a:r>
          </a:p>
        </p:txBody>
      </p:sp>
      <p:pic>
        <p:nvPicPr>
          <p:cNvPr id="28" name="Picture 27">
            <a:extLst>
              <a:ext uri="{FF2B5EF4-FFF2-40B4-BE49-F238E27FC236}">
                <a16:creationId xmlns:a16="http://schemas.microsoft.com/office/drawing/2014/main" id="{F31B3CC6-27C3-4596-B50D-0BDD6542A922}"/>
              </a:ext>
            </a:extLst>
          </p:cNvPr>
          <p:cNvPicPr>
            <a:picLocks noChangeAspect="1"/>
          </p:cNvPicPr>
          <p:nvPr/>
        </p:nvPicPr>
        <p:blipFill>
          <a:blip r:embed="rId5"/>
          <a:stretch>
            <a:fillRect/>
          </a:stretch>
        </p:blipFill>
        <p:spPr>
          <a:xfrm>
            <a:off x="4079583" y="2599654"/>
            <a:ext cx="2139321" cy="1440000"/>
          </a:xfrm>
          <a:prstGeom prst="rect">
            <a:avLst/>
          </a:prstGeom>
        </p:spPr>
      </p:pic>
      <p:pic>
        <p:nvPicPr>
          <p:cNvPr id="3" name="Picture 2">
            <a:extLst>
              <a:ext uri="{FF2B5EF4-FFF2-40B4-BE49-F238E27FC236}">
                <a16:creationId xmlns:a16="http://schemas.microsoft.com/office/drawing/2014/main" id="{395E2573-E630-45B2-89C3-4FAF305E2A08}"/>
              </a:ext>
            </a:extLst>
          </p:cNvPr>
          <p:cNvPicPr>
            <a:picLocks noChangeAspect="1"/>
          </p:cNvPicPr>
          <p:nvPr/>
        </p:nvPicPr>
        <p:blipFill>
          <a:blip r:embed="rId6"/>
          <a:stretch>
            <a:fillRect/>
          </a:stretch>
        </p:blipFill>
        <p:spPr>
          <a:xfrm>
            <a:off x="1318253" y="3067000"/>
            <a:ext cx="1626863" cy="1315761"/>
          </a:xfrm>
          <a:prstGeom prst="rect">
            <a:avLst/>
          </a:prstGeom>
        </p:spPr>
      </p:pic>
      <p:pic>
        <p:nvPicPr>
          <p:cNvPr id="13" name="Picture 12">
            <a:extLst>
              <a:ext uri="{FF2B5EF4-FFF2-40B4-BE49-F238E27FC236}">
                <a16:creationId xmlns:a16="http://schemas.microsoft.com/office/drawing/2014/main" id="{6E666275-E473-4D98-B3F7-7C91B74EEA7D}"/>
              </a:ext>
            </a:extLst>
          </p:cNvPr>
          <p:cNvPicPr>
            <a:picLocks noChangeAspect="1"/>
          </p:cNvPicPr>
          <p:nvPr/>
        </p:nvPicPr>
        <p:blipFill>
          <a:blip r:embed="rId7"/>
          <a:stretch>
            <a:fillRect/>
          </a:stretch>
        </p:blipFill>
        <p:spPr>
          <a:xfrm>
            <a:off x="5661878" y="484652"/>
            <a:ext cx="2498824" cy="1440000"/>
          </a:xfrm>
          <a:prstGeom prst="rect">
            <a:avLst/>
          </a:prstGeom>
        </p:spPr>
      </p:pic>
      <p:pic>
        <p:nvPicPr>
          <p:cNvPr id="21" name="Picture 20">
            <a:extLst>
              <a:ext uri="{FF2B5EF4-FFF2-40B4-BE49-F238E27FC236}">
                <a16:creationId xmlns:a16="http://schemas.microsoft.com/office/drawing/2014/main" id="{107A47E9-0E04-4AD2-A17C-A1CC5E506AF0}"/>
              </a:ext>
            </a:extLst>
          </p:cNvPr>
          <p:cNvPicPr>
            <a:picLocks noChangeAspect="1"/>
          </p:cNvPicPr>
          <p:nvPr/>
        </p:nvPicPr>
        <p:blipFill>
          <a:blip r:embed="rId8"/>
          <a:stretch>
            <a:fillRect/>
          </a:stretch>
        </p:blipFill>
        <p:spPr>
          <a:xfrm>
            <a:off x="559456" y="5533020"/>
            <a:ext cx="1583522" cy="720000"/>
          </a:xfrm>
          <a:prstGeom prst="rect">
            <a:avLst/>
          </a:prstGeom>
        </p:spPr>
      </p:pic>
      <p:pic>
        <p:nvPicPr>
          <p:cNvPr id="25" name="Picture 24">
            <a:extLst>
              <a:ext uri="{FF2B5EF4-FFF2-40B4-BE49-F238E27FC236}">
                <a16:creationId xmlns:a16="http://schemas.microsoft.com/office/drawing/2014/main" id="{6BE89E52-084D-4A02-99C7-6273F7BE2BA7}"/>
              </a:ext>
            </a:extLst>
          </p:cNvPr>
          <p:cNvPicPr>
            <a:picLocks noChangeAspect="1"/>
          </p:cNvPicPr>
          <p:nvPr/>
        </p:nvPicPr>
        <p:blipFill>
          <a:blip r:embed="rId9"/>
          <a:stretch>
            <a:fillRect/>
          </a:stretch>
        </p:blipFill>
        <p:spPr>
          <a:xfrm>
            <a:off x="2088350" y="5475709"/>
            <a:ext cx="1430182" cy="720000"/>
          </a:xfrm>
          <a:prstGeom prst="rect">
            <a:avLst/>
          </a:prstGeom>
        </p:spPr>
      </p:pic>
      <p:pic>
        <p:nvPicPr>
          <p:cNvPr id="31" name="Picture 30">
            <a:extLst>
              <a:ext uri="{FF2B5EF4-FFF2-40B4-BE49-F238E27FC236}">
                <a16:creationId xmlns:a16="http://schemas.microsoft.com/office/drawing/2014/main" id="{28AE3FCA-C3F9-49DF-95F8-F70010DD1A92}"/>
              </a:ext>
            </a:extLst>
          </p:cNvPr>
          <p:cNvPicPr>
            <a:picLocks noChangeAspect="1"/>
          </p:cNvPicPr>
          <p:nvPr/>
        </p:nvPicPr>
        <p:blipFill>
          <a:blip r:embed="rId10"/>
          <a:stretch>
            <a:fillRect/>
          </a:stretch>
        </p:blipFill>
        <p:spPr>
          <a:xfrm>
            <a:off x="4608350" y="4978889"/>
            <a:ext cx="1154566" cy="1440000"/>
          </a:xfrm>
          <a:prstGeom prst="rect">
            <a:avLst/>
          </a:prstGeom>
        </p:spPr>
      </p:pic>
      <p:pic>
        <p:nvPicPr>
          <p:cNvPr id="33" name="Picture 32">
            <a:extLst>
              <a:ext uri="{FF2B5EF4-FFF2-40B4-BE49-F238E27FC236}">
                <a16:creationId xmlns:a16="http://schemas.microsoft.com/office/drawing/2014/main" id="{DDE7E332-D18C-4CDF-A92B-F49B75917367}"/>
              </a:ext>
            </a:extLst>
          </p:cNvPr>
          <p:cNvPicPr>
            <a:picLocks noChangeAspect="1"/>
          </p:cNvPicPr>
          <p:nvPr/>
        </p:nvPicPr>
        <p:blipFill>
          <a:blip r:embed="rId11"/>
          <a:stretch>
            <a:fillRect/>
          </a:stretch>
        </p:blipFill>
        <p:spPr>
          <a:xfrm>
            <a:off x="8792542" y="2142106"/>
            <a:ext cx="681097" cy="1440000"/>
          </a:xfrm>
          <a:prstGeom prst="rect">
            <a:avLst/>
          </a:prstGeom>
        </p:spPr>
      </p:pic>
      <p:sp>
        <p:nvSpPr>
          <p:cNvPr id="40" name="TextBox 39">
            <a:extLst>
              <a:ext uri="{FF2B5EF4-FFF2-40B4-BE49-F238E27FC236}">
                <a16:creationId xmlns:a16="http://schemas.microsoft.com/office/drawing/2014/main" id="{875F50EF-D5C3-4370-B968-4DE062575897}"/>
              </a:ext>
            </a:extLst>
          </p:cNvPr>
          <p:cNvSpPr txBox="1"/>
          <p:nvPr/>
        </p:nvSpPr>
        <p:spPr>
          <a:xfrm>
            <a:off x="7101658" y="3926389"/>
            <a:ext cx="2457467" cy="1169551"/>
          </a:xfrm>
          <a:prstGeom prst="rect">
            <a:avLst/>
          </a:prstGeom>
          <a:noFill/>
        </p:spPr>
        <p:txBody>
          <a:bodyPr wrap="square" rtlCol="0">
            <a:spAutoFit/>
          </a:bodyPr>
          <a:lstStyle/>
          <a:p>
            <a:pPr fontAlgn="base"/>
            <a:r>
              <a:rPr lang="en-US" sz="1000" dirty="0">
                <a:effectLst/>
                <a:latin typeface="Calibri" panose="020F0502020204030204" pitchFamily="34" charset="0"/>
                <a:ea typeface="Times New Roman" panose="02020603050405020304" pitchFamily="18" charset="0"/>
              </a:rPr>
              <a:t>Take the strip off your tube and fill in all the gaps in the tape with other letters. You might want to add a letter or two before your starting letter. Role the tape up and send to your friend (who has tube 2)  to decode. Remember to give a </a:t>
            </a:r>
            <a:r>
              <a:rPr lang="en-US" sz="1000" dirty="0">
                <a:latin typeface="Calibri" panose="020F0502020204030204" pitchFamily="34" charset="0"/>
                <a:ea typeface="Times New Roman" panose="02020603050405020304" pitchFamily="18" charset="0"/>
              </a:rPr>
              <a:t>number for the starting letter position e.g., 4.</a:t>
            </a:r>
            <a:endParaRPr lang="en-GB" sz="800" dirty="0">
              <a:effectLst/>
              <a:latin typeface="Times New Roman" panose="02020603050405020304" pitchFamily="18" charset="0"/>
              <a:ea typeface="Times New Roman" panose="02020603050405020304" pitchFamily="18" charset="0"/>
            </a:endParaRPr>
          </a:p>
        </p:txBody>
      </p:sp>
      <p:pic>
        <p:nvPicPr>
          <p:cNvPr id="5" name="Picture 4" descr="A picture containing tool, rolling pin&#10;&#10;Description automatically generated">
            <a:extLst>
              <a:ext uri="{FF2B5EF4-FFF2-40B4-BE49-F238E27FC236}">
                <a16:creationId xmlns:a16="http://schemas.microsoft.com/office/drawing/2014/main" id="{624E911C-E8B2-4D1F-BF47-065254D3AC1D}"/>
              </a:ext>
            </a:extLst>
          </p:cNvPr>
          <p:cNvPicPr>
            <a:picLocks noChangeAspect="1"/>
          </p:cNvPicPr>
          <p:nvPr/>
        </p:nvPicPr>
        <p:blipFill>
          <a:blip r:embed="rId12"/>
          <a:stretch>
            <a:fillRect/>
          </a:stretch>
        </p:blipFill>
        <p:spPr>
          <a:xfrm>
            <a:off x="6589214" y="5161830"/>
            <a:ext cx="1856185" cy="1440000"/>
          </a:xfrm>
          <a:prstGeom prst="rect">
            <a:avLst/>
          </a:prstGeom>
        </p:spPr>
      </p:pic>
      <p:sp>
        <p:nvSpPr>
          <p:cNvPr id="46" name="TextBox 45">
            <a:extLst>
              <a:ext uri="{FF2B5EF4-FFF2-40B4-BE49-F238E27FC236}">
                <a16:creationId xmlns:a16="http://schemas.microsoft.com/office/drawing/2014/main" id="{BB23950D-D90F-4EE1-BB54-AD0929981B9D}"/>
              </a:ext>
            </a:extLst>
          </p:cNvPr>
          <p:cNvSpPr txBox="1"/>
          <p:nvPr/>
        </p:nvSpPr>
        <p:spPr>
          <a:xfrm>
            <a:off x="3964391" y="3966616"/>
            <a:ext cx="2520000" cy="707886"/>
          </a:xfrm>
          <a:prstGeom prst="rect">
            <a:avLst/>
          </a:prstGeom>
          <a:noFill/>
        </p:spPr>
        <p:txBody>
          <a:bodyPr wrap="square" rtlCol="0">
            <a:spAutoFit/>
          </a:bodyPr>
          <a:lstStyle/>
          <a:p>
            <a:pPr fontAlgn="base"/>
            <a:r>
              <a:rPr lang="en-US" sz="1000" dirty="0">
                <a:latin typeface="Calibri" panose="020F0502020204030204" pitchFamily="34" charset="0"/>
                <a:ea typeface="Times New Roman" panose="02020603050405020304" pitchFamily="18" charset="0"/>
              </a:rPr>
              <a:t>Carefully turn the tube and wind the strip over the surface of the cylinder matching the edge until you cover the tube (do not overlap the paper).</a:t>
            </a:r>
            <a:endParaRPr lang="en-GB" sz="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F50507E5-1CA5-2FA4-D0EE-2FA303D01061}"/>
              </a:ext>
            </a:extLst>
          </p:cNvPr>
          <p:cNvPicPr>
            <a:picLocks noChangeAspect="1"/>
          </p:cNvPicPr>
          <p:nvPr/>
        </p:nvPicPr>
        <p:blipFill>
          <a:blip r:embed="rId13"/>
          <a:stretch>
            <a:fillRect/>
          </a:stretch>
        </p:blipFill>
        <p:spPr>
          <a:xfrm>
            <a:off x="8350986" y="345801"/>
            <a:ext cx="1180639" cy="457200"/>
          </a:xfrm>
          <a:prstGeom prst="rect">
            <a:avLst/>
          </a:prstGeom>
        </p:spPr>
      </p:pic>
    </p:spTree>
    <p:extLst>
      <p:ext uri="{BB962C8B-B14F-4D97-AF65-F5344CB8AC3E}">
        <p14:creationId xmlns:p14="http://schemas.microsoft.com/office/powerpoint/2010/main" val="7809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0" y="0"/>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277200" y="252000"/>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scytale message uses circumference, the distance around the outside of a round object, to carefully line up the wraps of paper. An object of a different diameter, the measurement straight across the middle of an object, has a different circumference. To find the circumference of an object, use π(pi) and the object’s diameter: </a:t>
            </a:r>
            <a:endParaRPr lang="en-US"/>
          </a:p>
        </p:txBody>
      </p:sp>
      <p:sp>
        <p:nvSpPr>
          <p:cNvPr id="8" name="TextBox 7">
            <a:extLst>
              <a:ext uri="{FF2B5EF4-FFF2-40B4-BE49-F238E27FC236}">
                <a16:creationId xmlns:a16="http://schemas.microsoft.com/office/drawing/2014/main" id="{20BA5211-526E-244A-BE29-4DA1C92AEE93}"/>
              </a:ext>
            </a:extLst>
          </p:cNvPr>
          <p:cNvSpPr txBox="1"/>
          <p:nvPr/>
        </p:nvSpPr>
        <p:spPr>
          <a:xfrm>
            <a:off x="426318" y="454475"/>
            <a:ext cx="5201107" cy="707886"/>
          </a:xfrm>
          <a:prstGeom prst="rect">
            <a:avLst/>
          </a:prstGeom>
          <a:noFill/>
        </p:spPr>
        <p:txBody>
          <a:bodyPr wrap="square" rtlCol="0">
            <a:spAutoFit/>
          </a:bodyPr>
          <a:lstStyle/>
          <a:p>
            <a:r>
              <a:rPr lang="en-GB" sz="4000" b="1" dirty="0"/>
              <a:t>The Science</a:t>
            </a:r>
          </a:p>
        </p:txBody>
      </p:sp>
      <p:sp>
        <p:nvSpPr>
          <p:cNvPr id="22" name="TextBox 21">
            <a:extLst>
              <a:ext uri="{FF2B5EF4-FFF2-40B4-BE49-F238E27FC236}">
                <a16:creationId xmlns:a16="http://schemas.microsoft.com/office/drawing/2014/main" id="{2EA85776-2D54-8A46-AB6A-E12CCF360BD1}"/>
              </a:ext>
            </a:extLst>
          </p:cNvPr>
          <p:cNvSpPr txBox="1"/>
          <p:nvPr/>
        </p:nvSpPr>
        <p:spPr>
          <a:xfrm>
            <a:off x="3973278" y="5423531"/>
            <a:ext cx="1669691" cy="246221"/>
          </a:xfrm>
          <a:prstGeom prst="rect">
            <a:avLst/>
          </a:prstGeom>
          <a:noFill/>
        </p:spPr>
        <p:txBody>
          <a:bodyPr wrap="square" rtlCol="0">
            <a:spAutoFit/>
          </a:bodyPr>
          <a:lstStyle/>
          <a:p>
            <a:endParaRPr lang="en-GB" sz="1000" dirty="0"/>
          </a:p>
        </p:txBody>
      </p:sp>
      <p:sp>
        <p:nvSpPr>
          <p:cNvPr id="30" name="Rectangle 29">
            <a:extLst>
              <a:ext uri="{FF2B5EF4-FFF2-40B4-BE49-F238E27FC236}">
                <a16:creationId xmlns:a16="http://schemas.microsoft.com/office/drawing/2014/main" id="{1BD6EB1A-8B7B-BA45-943A-D641B2E4A2AF}"/>
              </a:ext>
            </a:extLst>
          </p:cNvPr>
          <p:cNvSpPr/>
          <p:nvPr/>
        </p:nvSpPr>
        <p:spPr>
          <a:xfrm>
            <a:off x="529776" y="1391335"/>
            <a:ext cx="8766329" cy="2566352"/>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9DF186-F7AA-6D4B-A1C0-09E35AC49A5D}"/>
              </a:ext>
            </a:extLst>
          </p:cNvPr>
          <p:cNvSpPr txBox="1"/>
          <p:nvPr/>
        </p:nvSpPr>
        <p:spPr>
          <a:xfrm>
            <a:off x="609894" y="1551127"/>
            <a:ext cx="8343606" cy="2462213"/>
          </a:xfrm>
          <a:prstGeom prst="rect">
            <a:avLst/>
          </a:prstGeom>
          <a:noFill/>
        </p:spPr>
        <p:txBody>
          <a:bodyPr wrap="square" lIns="91440" tIns="45720" rIns="91440" bIns="45720" rtlCol="0" anchor="t">
            <a:spAutoFit/>
          </a:bodyPr>
          <a:lstStyle/>
          <a:p>
            <a:r>
              <a:rPr lang="en-GB" sz="1100" dirty="0"/>
              <a:t>A scytale uses circumference, the distance around the outside of the cylindrical object, to carefully line up sections of a paper tape.  In order to decode the </a:t>
            </a:r>
            <a:r>
              <a:rPr lang="en-GB" sz="1100"/>
              <a:t>message,</a:t>
            </a:r>
            <a:r>
              <a:rPr lang="en-GB" sz="1100" dirty="0"/>
              <a:t> you need an object of the same circumference and need to know the starting point (letter number to begin at).  To find the circumference of a cylinder you need to use pi (3.14) and the diameter the object.  </a:t>
            </a:r>
          </a:p>
          <a:p>
            <a:endParaRPr lang="en-GB" sz="1100" dirty="0"/>
          </a:p>
          <a:p>
            <a:r>
              <a:rPr lang="en-GB" sz="1100" dirty="0"/>
              <a:t>Circumference = 3.14 X Diameter</a:t>
            </a:r>
          </a:p>
          <a:p>
            <a:endParaRPr lang="en-GB" sz="1100" dirty="0"/>
          </a:p>
          <a:p>
            <a:endParaRPr lang="en-GB" sz="1100" dirty="0"/>
          </a:p>
          <a:p>
            <a:endParaRPr lang="en-GB" sz="1100" dirty="0"/>
          </a:p>
          <a:p>
            <a:endParaRPr lang="en-GB" sz="1100" dirty="0"/>
          </a:p>
          <a:p>
            <a:endParaRPr lang="en-GB" sz="1100" dirty="0"/>
          </a:p>
          <a:p>
            <a:r>
              <a:rPr lang="en-GB" sz="1100" dirty="0"/>
              <a:t>Small changes in the diameter of the object can significantly change its circumference.  A scytale (message strip) wrapped around an object of the wrong circumference will not line up and the message cannot be read.  In addition, by not using the first letter you are adding extra protection. The person who reads the message must have an object of the same circumference and know which letter to begin at.</a:t>
            </a:r>
            <a:endParaRPr lang="en-GB" sz="1100" dirty="0">
              <a:cs typeface="Calibri"/>
            </a:endParaRPr>
          </a:p>
          <a:p>
            <a:endParaRPr lang="en-GB" sz="1100" dirty="0"/>
          </a:p>
        </p:txBody>
      </p:sp>
      <p:pic>
        <p:nvPicPr>
          <p:cNvPr id="26" name="Graphic 25" descr="Home with solid fill">
            <a:hlinkClick r:id="rId2"/>
            <a:extLst>
              <a:ext uri="{FF2B5EF4-FFF2-40B4-BE49-F238E27FC236}">
                <a16:creationId xmlns:a16="http://schemas.microsoft.com/office/drawing/2014/main" id="{0B8C2B5C-2AE8-42A8-B800-0BF138116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6854" y="5746077"/>
            <a:ext cx="914400" cy="914400"/>
          </a:xfrm>
          <a:prstGeom prst="rect">
            <a:avLst/>
          </a:prstGeom>
        </p:spPr>
      </p:pic>
      <p:pic>
        <p:nvPicPr>
          <p:cNvPr id="3" name="Picture 2">
            <a:extLst>
              <a:ext uri="{FF2B5EF4-FFF2-40B4-BE49-F238E27FC236}">
                <a16:creationId xmlns:a16="http://schemas.microsoft.com/office/drawing/2014/main" id="{56598558-6116-40D2-9BCA-A7EF97531015}"/>
              </a:ext>
            </a:extLst>
          </p:cNvPr>
          <p:cNvPicPr>
            <a:picLocks noChangeAspect="1"/>
          </p:cNvPicPr>
          <p:nvPr/>
        </p:nvPicPr>
        <p:blipFill>
          <a:blip r:embed="rId5"/>
          <a:stretch>
            <a:fillRect/>
          </a:stretch>
        </p:blipFill>
        <p:spPr>
          <a:xfrm>
            <a:off x="4045818" y="4572363"/>
            <a:ext cx="2057143" cy="1440000"/>
          </a:xfrm>
          <a:prstGeom prst="rect">
            <a:avLst/>
          </a:prstGeom>
        </p:spPr>
      </p:pic>
      <p:sp>
        <p:nvSpPr>
          <p:cNvPr id="2" name="Oval 1">
            <a:extLst>
              <a:ext uri="{FF2B5EF4-FFF2-40B4-BE49-F238E27FC236}">
                <a16:creationId xmlns:a16="http://schemas.microsoft.com/office/drawing/2014/main" id="{BFF9049C-A314-43A9-B283-F0C6B877E2FA}"/>
              </a:ext>
            </a:extLst>
          </p:cNvPr>
          <p:cNvSpPr/>
          <p:nvPr/>
        </p:nvSpPr>
        <p:spPr>
          <a:xfrm>
            <a:off x="3095625" y="2281267"/>
            <a:ext cx="950193"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24A84ACF-53E6-4200-881F-9D0DE0815348}"/>
              </a:ext>
            </a:extLst>
          </p:cNvPr>
          <p:cNvCxnSpPr>
            <a:stCxn id="2" idx="2"/>
            <a:endCxn id="2" idx="6"/>
          </p:cNvCxnSpPr>
          <p:nvPr/>
        </p:nvCxnSpPr>
        <p:spPr>
          <a:xfrm>
            <a:off x="3095625" y="2662267"/>
            <a:ext cx="950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3C5470-1764-4F5B-B968-E01C78D2B812}"/>
              </a:ext>
            </a:extLst>
          </p:cNvPr>
          <p:cNvSpPr txBox="1"/>
          <p:nvPr/>
        </p:nvSpPr>
        <p:spPr>
          <a:xfrm>
            <a:off x="3226896" y="2381984"/>
            <a:ext cx="1333500" cy="246221"/>
          </a:xfrm>
          <a:prstGeom prst="rect">
            <a:avLst/>
          </a:prstGeom>
          <a:noFill/>
        </p:spPr>
        <p:txBody>
          <a:bodyPr wrap="square" rtlCol="0">
            <a:spAutoFit/>
          </a:bodyPr>
          <a:lstStyle/>
          <a:p>
            <a:r>
              <a:rPr lang="en-GB" sz="1000" dirty="0"/>
              <a:t>Diameter</a:t>
            </a:r>
          </a:p>
        </p:txBody>
      </p:sp>
      <p:pic>
        <p:nvPicPr>
          <p:cNvPr id="5" name="Picture 4">
            <a:extLst>
              <a:ext uri="{FF2B5EF4-FFF2-40B4-BE49-F238E27FC236}">
                <a16:creationId xmlns:a16="http://schemas.microsoft.com/office/drawing/2014/main" id="{BD15E444-6FEE-FCC7-757A-87AFAF224347}"/>
              </a:ext>
            </a:extLst>
          </p:cNvPr>
          <p:cNvPicPr>
            <a:picLocks noChangeAspect="1"/>
          </p:cNvPicPr>
          <p:nvPr/>
        </p:nvPicPr>
        <p:blipFill>
          <a:blip r:embed="rId6"/>
          <a:stretch>
            <a:fillRect/>
          </a:stretch>
        </p:blipFill>
        <p:spPr>
          <a:xfrm>
            <a:off x="8362585" y="357405"/>
            <a:ext cx="1180639" cy="457200"/>
          </a:xfrm>
          <a:prstGeom prst="rect">
            <a:avLst/>
          </a:prstGeom>
        </p:spPr>
      </p:pic>
    </p:spTree>
    <p:extLst>
      <p:ext uri="{BB962C8B-B14F-4D97-AF65-F5344CB8AC3E}">
        <p14:creationId xmlns:p14="http://schemas.microsoft.com/office/powerpoint/2010/main" val="361432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E47AD915C5C14EAF386939100504C4" ma:contentTypeVersion="6" ma:contentTypeDescription="Create a new document." ma:contentTypeScope="" ma:versionID="1f06f90178a718b0faa19b51e4b0ef25">
  <xsd:schema xmlns:xsd="http://www.w3.org/2001/XMLSchema" xmlns:xs="http://www.w3.org/2001/XMLSchema" xmlns:p="http://schemas.microsoft.com/office/2006/metadata/properties" xmlns:ns2="64251b1f-8f26-485a-8bf6-f1f5b5aa49e3" xmlns:ns3="b78a90eb-ba03-4a6f-8866-9ca1a14bd009" targetNamespace="http://schemas.microsoft.com/office/2006/metadata/properties" ma:root="true" ma:fieldsID="bcf1c367e24a20aa1448b6c4f8a3c733" ns2:_="" ns3:_="">
    <xsd:import namespace="64251b1f-8f26-485a-8bf6-f1f5b5aa49e3"/>
    <xsd:import namespace="b78a90eb-ba03-4a6f-8866-9ca1a14bd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51b1f-8f26-485a-8bf6-f1f5b5aa4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a90eb-ba03-4a6f-8866-9ca1a14bd0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BE535-97C4-4CE7-B095-97C1619766AB}">
  <ds:schemaRefs>
    <ds:schemaRef ds:uri="http://schemas.microsoft.com/office/infopath/2007/PartnerControls"/>
    <ds:schemaRef ds:uri="055ebe93-fd4d-4a43-87d4-7be346ed06b6"/>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e9ce4ce2-6ff4-4076-ba3c-f482c48db24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251D4C3-12F0-45A5-AFBC-17C3956B4A2E}">
  <ds:schemaRefs>
    <ds:schemaRef ds:uri="http://schemas.microsoft.com/sharepoint/v3/contenttype/forms"/>
  </ds:schemaRefs>
</ds:datastoreItem>
</file>

<file path=customXml/itemProps3.xml><?xml version="1.0" encoding="utf-8"?>
<ds:datastoreItem xmlns:ds="http://schemas.openxmlformats.org/officeDocument/2006/customXml" ds:itemID="{F2174AEE-B83D-4034-8CC7-DBF5418A5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51b1f-8f26-485a-8bf6-f1f5b5aa49e3"/>
    <ds:schemaRef ds:uri="b78a90eb-ba03-4a6f-8866-9ca1a14bd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204</TotalTime>
  <Words>505</Words>
  <Application>Microsoft Office PowerPoint</Application>
  <PresentationFormat>A4 Paper (210x297 mm)</PresentationFormat>
  <Paragraphs>31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Lawrence</dc:creator>
  <cp:lastModifiedBy>Moira Prentice</cp:lastModifiedBy>
  <cp:revision>39</cp:revision>
  <dcterms:created xsi:type="dcterms:W3CDTF">2022-02-27T12:12:14Z</dcterms:created>
  <dcterms:modified xsi:type="dcterms:W3CDTF">2024-06-05T08:51:34Z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0x010100E0E47AD915C5C14EAF386939100504C4</vt:lpwstr>
  </property>
  <property fmtid="{D5CDD505-2E9C-101B-9397-08002B2CF9AE}" pid="3" name="n0164ad3d5b84a57907af32d91eb6282">
    <vt:lpwstr/>
  </property>
  <property fmtid="{D5CDD505-2E9C-101B-9397-08002B2CF9AE}" pid="4" name="TaxCatchAll">
    <vt:lpwstr/>
  </property>
  <property fmtid="{D5CDD505-2E9C-101B-9397-08002B2CF9AE}" pid="5" name="UHI classification">
    <vt:lpwstr/>
  </property>
  <property fmtid="{D5CDD505-2E9C-101B-9397-08002B2CF9AE}" pid="6" name="_ExtendedDescription">
    <vt:lpwstr/>
  </property>
  <property fmtid="{D5CDD505-2E9C-101B-9397-08002B2CF9AE}" pid="7" name="Retention schedule">
    <vt:lpwstr/>
  </property>
  <property fmtid="{D5CDD505-2E9C-101B-9397-08002B2CF9AE}" pid="8" name="j928f9099e4145f8a1f3a9d8f7b9fe40">
    <vt:lpwstr/>
  </property>
  <property fmtid="{D5CDD505-2E9C-101B-9397-08002B2CF9AE}" pid="9" name="Document category">
    <vt:lpwstr/>
  </property>
  <property fmtid="{D5CDD505-2E9C-101B-9397-08002B2CF9AE}" pid="10" name="Academic year">
    <vt:lpwstr/>
  </property>
  <property fmtid="{D5CDD505-2E9C-101B-9397-08002B2CF9AE}" pid="11" name="MediaServiceImageTags">
    <vt:lpwstr/>
  </property>
</Properties>
</file>