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FF"/>
    <a:srgbClr val="FFC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0953E-AC25-8ED3-AD7B-A0013723286A}" v="7" dt="2024-06-04T12:59:46.260"/>
    <p1510:client id="{D83B12CC-0F49-B3FD-0C90-E8099ABE7DB0}" v="144" dt="2024-06-05T09:22:02.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p:restoredTop sz="96327"/>
  </p:normalViewPr>
  <p:slideViewPr>
    <p:cSldViewPr snapToGrid="0" snapToObjects="1">
      <p:cViewPr>
        <p:scale>
          <a:sx n="100" d="100"/>
          <a:sy n="100" d="100"/>
        </p:scale>
        <p:origin x="88"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y Munro" userId="S::eo23jm@uhi.ac.uk::945d001f-f65c-48e1-84de-13920639abbb" providerId="AD" clId="Web-{03A0953E-AC25-8ED3-AD7B-A0013723286A}"/>
    <pc:docChg chg="modSld">
      <pc:chgData name="Jilly Munro" userId="S::eo23jm@uhi.ac.uk::945d001f-f65c-48e1-84de-13920639abbb" providerId="AD" clId="Web-{03A0953E-AC25-8ED3-AD7B-A0013723286A}" dt="2024-06-04T12:59:46.260" v="5" actId="1076"/>
      <pc:docMkLst>
        <pc:docMk/>
      </pc:docMkLst>
      <pc:sldChg chg="addSp modSp">
        <pc:chgData name="Jilly Munro" userId="S::eo23jm@uhi.ac.uk::945d001f-f65c-48e1-84de-13920639abbb" providerId="AD" clId="Web-{03A0953E-AC25-8ED3-AD7B-A0013723286A}" dt="2024-06-04T12:59:35.353" v="1" actId="1076"/>
        <pc:sldMkLst>
          <pc:docMk/>
          <pc:sldMk cId="78097368" sldId="256"/>
        </pc:sldMkLst>
        <pc:picChg chg="add mod">
          <ac:chgData name="Jilly Munro" userId="S::eo23jm@uhi.ac.uk::945d001f-f65c-48e1-84de-13920639abbb" providerId="AD" clId="Web-{03A0953E-AC25-8ED3-AD7B-A0013723286A}" dt="2024-06-04T12:59:35.353" v="1" actId="1076"/>
          <ac:picMkLst>
            <pc:docMk/>
            <pc:sldMk cId="78097368" sldId="256"/>
            <ac:picMk id="2" creationId="{438897AF-F391-8DA8-7575-62676DBD3404}"/>
          </ac:picMkLst>
        </pc:picChg>
      </pc:sldChg>
      <pc:sldChg chg="addSp delSp modSp">
        <pc:chgData name="Jilly Munro" userId="S::eo23jm@uhi.ac.uk::945d001f-f65c-48e1-84de-13920639abbb" providerId="AD" clId="Web-{03A0953E-AC25-8ED3-AD7B-A0013723286A}" dt="2024-06-04T12:59:46.260" v="5" actId="1076"/>
        <pc:sldMkLst>
          <pc:docMk/>
          <pc:sldMk cId="3614328400" sldId="257"/>
        </pc:sldMkLst>
        <pc:picChg chg="add mod">
          <ac:chgData name="Jilly Munro" userId="S::eo23jm@uhi.ac.uk::945d001f-f65c-48e1-84de-13920639abbb" providerId="AD" clId="Web-{03A0953E-AC25-8ED3-AD7B-A0013723286A}" dt="2024-06-04T12:59:46.260" v="5" actId="1076"/>
          <ac:picMkLst>
            <pc:docMk/>
            <pc:sldMk cId="3614328400" sldId="257"/>
            <ac:picMk id="2" creationId="{A13CA6F0-3C32-98DD-DF40-2CDB54A51F35}"/>
          </ac:picMkLst>
        </pc:picChg>
        <pc:picChg chg="del">
          <ac:chgData name="Jilly Munro" userId="S::eo23jm@uhi.ac.uk::945d001f-f65c-48e1-84de-13920639abbb" providerId="AD" clId="Web-{03A0953E-AC25-8ED3-AD7B-A0013723286A}" dt="2024-06-04T12:59:37.838" v="2"/>
          <ac:picMkLst>
            <pc:docMk/>
            <pc:sldMk cId="3614328400" sldId="257"/>
            <ac:picMk id="7" creationId="{A9932FC0-6878-8D4E-9FCE-D3D9B91067F3}"/>
          </ac:picMkLst>
        </pc:picChg>
      </pc:sldChg>
    </pc:docChg>
  </pc:docChgLst>
  <pc:docChgLst>
    <pc:chgData clId="Web-{03A0953E-AC25-8ED3-AD7B-A0013723286A}"/>
    <pc:docChg chg="modSld">
      <pc:chgData name="" userId="" providerId="" clId="Web-{03A0953E-AC25-8ED3-AD7B-A0013723286A}" dt="2024-06-04T12:59:30.478" v="0"/>
      <pc:docMkLst>
        <pc:docMk/>
      </pc:docMkLst>
      <pc:sldChg chg="delSp">
        <pc:chgData name="" userId="" providerId="" clId="Web-{03A0953E-AC25-8ED3-AD7B-A0013723286A}" dt="2024-06-04T12:59:30.478" v="0"/>
        <pc:sldMkLst>
          <pc:docMk/>
          <pc:sldMk cId="78097368" sldId="256"/>
        </pc:sldMkLst>
        <pc:picChg chg="del">
          <ac:chgData name="" userId="" providerId="" clId="Web-{03A0953E-AC25-8ED3-AD7B-A0013723286A}" dt="2024-06-04T12:59:30.478" v="0"/>
          <ac:picMkLst>
            <pc:docMk/>
            <pc:sldMk cId="78097368" sldId="256"/>
            <ac:picMk id="7" creationId="{A9932FC0-6878-8D4E-9FCE-D3D9B91067F3}"/>
          </ac:picMkLst>
        </pc:picChg>
      </pc:sldChg>
    </pc:docChg>
  </pc:docChgLst>
  <pc:docChgLst>
    <pc:chgData name="Jilly Munro" userId="S::eo23jm@uhi.ac.uk::945d001f-f65c-48e1-84de-13920639abbb" providerId="AD" clId="Web-{D83B12CC-0F49-B3FD-0C90-E8099ABE7DB0}"/>
    <pc:docChg chg="modSld">
      <pc:chgData name="Jilly Munro" userId="S::eo23jm@uhi.ac.uk::945d001f-f65c-48e1-84de-13920639abbb" providerId="AD" clId="Web-{D83B12CC-0F49-B3FD-0C90-E8099ABE7DB0}" dt="2024-06-05T09:22:02.715" v="75" actId="20577"/>
      <pc:docMkLst>
        <pc:docMk/>
      </pc:docMkLst>
      <pc:sldChg chg="modSp">
        <pc:chgData name="Jilly Munro" userId="S::eo23jm@uhi.ac.uk::945d001f-f65c-48e1-84de-13920639abbb" providerId="AD" clId="Web-{D83B12CC-0F49-B3FD-0C90-E8099ABE7DB0}" dt="2024-06-05T09:09:45.789" v="34" actId="1076"/>
        <pc:sldMkLst>
          <pc:docMk/>
          <pc:sldMk cId="78097368" sldId="256"/>
        </pc:sldMkLst>
        <pc:spChg chg="mod">
          <ac:chgData name="Jilly Munro" userId="S::eo23jm@uhi.ac.uk::945d001f-f65c-48e1-84de-13920639abbb" providerId="AD" clId="Web-{D83B12CC-0F49-B3FD-0C90-E8099ABE7DB0}" dt="2024-06-05T09:07:21.222" v="1" actId="20577"/>
          <ac:spMkLst>
            <pc:docMk/>
            <pc:sldMk cId="78097368" sldId="256"/>
            <ac:spMk id="8" creationId="{20BA5211-526E-244A-BE29-4DA1C92AEE93}"/>
          </ac:spMkLst>
        </pc:spChg>
        <pc:spChg chg="mod">
          <ac:chgData name="Jilly Munro" userId="S::eo23jm@uhi.ac.uk::945d001f-f65c-48e1-84de-13920639abbb" providerId="AD" clId="Web-{D83B12CC-0F49-B3FD-0C90-E8099ABE7DB0}" dt="2024-06-05T09:09:41.617" v="33" actId="14100"/>
          <ac:spMkLst>
            <pc:docMk/>
            <pc:sldMk cId="78097368" sldId="256"/>
            <ac:spMk id="30" creationId="{1BD6EB1A-8B7B-BA45-943A-D641B2E4A2AF}"/>
          </ac:spMkLst>
        </pc:spChg>
        <pc:spChg chg="mod">
          <ac:chgData name="Jilly Munro" userId="S::eo23jm@uhi.ac.uk::945d001f-f65c-48e1-84de-13920639abbb" providerId="AD" clId="Web-{D83B12CC-0F49-B3FD-0C90-E8099ABE7DB0}" dt="2024-06-05T09:09:23.491" v="31" actId="20577"/>
          <ac:spMkLst>
            <pc:docMk/>
            <pc:sldMk cId="78097368" sldId="256"/>
            <ac:spMk id="45" creationId="{B4244F9D-2B1D-409D-A0D8-DB4FB40ABE4C}"/>
          </ac:spMkLst>
        </pc:spChg>
        <pc:spChg chg="mod">
          <ac:chgData name="Jilly Munro" userId="S::eo23jm@uhi.ac.uk::945d001f-f65c-48e1-84de-13920639abbb" providerId="AD" clId="Web-{D83B12CC-0F49-B3FD-0C90-E8099ABE7DB0}" dt="2024-06-05T09:09:45.789" v="34" actId="1076"/>
          <ac:spMkLst>
            <pc:docMk/>
            <pc:sldMk cId="78097368" sldId="256"/>
            <ac:spMk id="68" creationId="{D78F7927-2258-4731-98DA-0053845A3682}"/>
          </ac:spMkLst>
        </pc:spChg>
      </pc:sldChg>
      <pc:sldChg chg="modSp">
        <pc:chgData name="Jilly Munro" userId="S::eo23jm@uhi.ac.uk::945d001f-f65c-48e1-84de-13920639abbb" providerId="AD" clId="Web-{D83B12CC-0F49-B3FD-0C90-E8099ABE7DB0}" dt="2024-06-05T09:22:02.715" v="75" actId="20577"/>
        <pc:sldMkLst>
          <pc:docMk/>
          <pc:sldMk cId="3614328400" sldId="257"/>
        </pc:sldMkLst>
        <pc:spChg chg="mod">
          <ac:chgData name="Jilly Munro" userId="S::eo23jm@uhi.ac.uk::945d001f-f65c-48e1-84de-13920639abbb" providerId="AD" clId="Web-{D83B12CC-0F49-B3FD-0C90-E8099ABE7DB0}" dt="2024-06-05T09:10:19.493" v="46" actId="20577"/>
          <ac:spMkLst>
            <pc:docMk/>
            <pc:sldMk cId="3614328400" sldId="257"/>
            <ac:spMk id="11" creationId="{BD13B614-CF0F-40C9-A021-C3E34F65382F}"/>
          </ac:spMkLst>
        </pc:spChg>
        <pc:spChg chg="mod">
          <ac:chgData name="Jilly Munro" userId="S::eo23jm@uhi.ac.uk::945d001f-f65c-48e1-84de-13920639abbb" providerId="AD" clId="Web-{D83B12CC-0F49-B3FD-0C90-E8099ABE7DB0}" dt="2024-06-05T09:10:44.431" v="49" actId="20577"/>
          <ac:spMkLst>
            <pc:docMk/>
            <pc:sldMk cId="3614328400" sldId="257"/>
            <ac:spMk id="16" creationId="{EDC9EB95-E2D5-4163-84A7-51EEAE411513}"/>
          </ac:spMkLst>
        </pc:spChg>
        <pc:spChg chg="mod">
          <ac:chgData name="Jilly Munro" userId="S::eo23jm@uhi.ac.uk::945d001f-f65c-48e1-84de-13920639abbb" providerId="AD" clId="Web-{D83B12CC-0F49-B3FD-0C90-E8099ABE7DB0}" dt="2024-06-05T09:12:45.325" v="51" actId="20577"/>
          <ac:spMkLst>
            <pc:docMk/>
            <pc:sldMk cId="3614328400" sldId="257"/>
            <ac:spMk id="18" creationId="{7831E25F-8372-4D97-92B0-10B890F89FF4}"/>
          </ac:spMkLst>
        </pc:spChg>
        <pc:spChg chg="mod">
          <ac:chgData name="Jilly Munro" userId="S::eo23jm@uhi.ac.uk::945d001f-f65c-48e1-84de-13920639abbb" providerId="AD" clId="Web-{D83B12CC-0F49-B3FD-0C90-E8099ABE7DB0}" dt="2024-06-05T09:19:44.883" v="61" actId="20577"/>
          <ac:spMkLst>
            <pc:docMk/>
            <pc:sldMk cId="3614328400" sldId="257"/>
            <ac:spMk id="25" creationId="{B8B955A4-E2E5-4B61-96A0-EB4382F27CD3}"/>
          </ac:spMkLst>
        </pc:spChg>
        <pc:spChg chg="mod">
          <ac:chgData name="Jilly Munro" userId="S::eo23jm@uhi.ac.uk::945d001f-f65c-48e1-84de-13920639abbb" providerId="AD" clId="Web-{D83B12CC-0F49-B3FD-0C90-E8099ABE7DB0}" dt="2024-06-05T09:22:02.715" v="75" actId="20577"/>
          <ac:spMkLst>
            <pc:docMk/>
            <pc:sldMk cId="3614328400" sldId="257"/>
            <ac:spMk id="27" creationId="{DDB1DBA7-0815-461D-A3D6-AE6E66C0FED1}"/>
          </ac:spMkLst>
        </pc:spChg>
        <pc:spChg chg="mod">
          <ac:chgData name="Jilly Munro" userId="S::eo23jm@uhi.ac.uk::945d001f-f65c-48e1-84de-13920639abbb" providerId="AD" clId="Web-{D83B12CC-0F49-B3FD-0C90-E8099ABE7DB0}" dt="2024-06-05T09:20:20.150" v="63" actId="20577"/>
          <ac:spMkLst>
            <pc:docMk/>
            <pc:sldMk cId="3614328400" sldId="257"/>
            <ac:spMk id="31" creationId="{0F9DF186-F7AA-6D4B-A1C0-09E35AC49A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95062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211186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20791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61511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13820F-4F84-C14B-842E-5A84DB6553E9}"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53340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85396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13820F-4F84-C14B-842E-5A84DB6553E9}"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188652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13820F-4F84-C14B-842E-5A84DB6553E9}"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65078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3820F-4F84-C14B-842E-5A84DB6553E9}"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97163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314925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3820F-4F84-C14B-842E-5A84DB6553E9}"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0DFD-2BEF-524E-9A0D-1747E8060999}" type="slidenum">
              <a:rPr lang="en-US" smtClean="0"/>
              <a:t>‹#›</a:t>
            </a:fld>
            <a:endParaRPr lang="en-US"/>
          </a:p>
        </p:txBody>
      </p:sp>
    </p:spTree>
    <p:extLst>
      <p:ext uri="{BB962C8B-B14F-4D97-AF65-F5344CB8AC3E}">
        <p14:creationId xmlns:p14="http://schemas.microsoft.com/office/powerpoint/2010/main" val="63684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3820F-4F84-C14B-842E-5A84DB6553E9}" type="datetimeFigureOut">
              <a:rPr lang="en-US" smtClean="0"/>
              <a:t>6/5/2024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D0DFD-2BEF-524E-9A0D-1747E8060999}" type="slidenum">
              <a:rPr lang="en-US" smtClean="0"/>
              <a:t>‹#›</a:t>
            </a:fld>
            <a:endParaRPr lang="en-US"/>
          </a:p>
        </p:txBody>
      </p:sp>
    </p:spTree>
    <p:extLst>
      <p:ext uri="{BB962C8B-B14F-4D97-AF65-F5344CB8AC3E}">
        <p14:creationId xmlns:p14="http://schemas.microsoft.com/office/powerpoint/2010/main" val="246765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hyperlink" Target="https://www.uhi.ac.uk/en/inverness-science-festival/family-day" TargetMode="External"/><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sv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2.pn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hyperlink" Target="https://www.uhi.ac.uk/en/inverness-science-festival/family-day" TargetMode="Externa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3.svg"/><Relationship Id="rId9" Type="http://schemas.openxmlformats.org/officeDocument/2006/relationships/image" Target="../media/image1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CAA78-7E33-9340-9D07-A97B5830454B}"/>
              </a:ext>
            </a:extLst>
          </p:cNvPr>
          <p:cNvSpPr/>
          <p:nvPr/>
        </p:nvSpPr>
        <p:spPr>
          <a:xfrm>
            <a:off x="-13013" y="4157"/>
            <a:ext cx="9906000" cy="6858000"/>
          </a:xfrm>
          <a:prstGeom prst="rect">
            <a:avLst/>
          </a:prstGeom>
          <a:solidFill>
            <a:srgbClr val="00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2214A1-00B4-2B49-901C-9937E63F8081}"/>
              </a:ext>
            </a:extLst>
          </p:cNvPr>
          <p:cNvSpPr/>
          <p:nvPr/>
        </p:nvSpPr>
        <p:spPr>
          <a:xfrm>
            <a:off x="277200" y="252000"/>
            <a:ext cx="9360979" cy="635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06C39FD2-2AB5-46EB-9885-D1145815582F}"/>
              </a:ext>
            </a:extLst>
          </p:cNvPr>
          <p:cNvPicPr>
            <a:picLocks noChangeAspect="1"/>
          </p:cNvPicPr>
          <p:nvPr/>
        </p:nvPicPr>
        <p:blipFill>
          <a:blip r:embed="rId2"/>
          <a:stretch>
            <a:fillRect/>
          </a:stretch>
        </p:blipFill>
        <p:spPr>
          <a:xfrm>
            <a:off x="7521139" y="5185878"/>
            <a:ext cx="1520859" cy="1080000"/>
          </a:xfrm>
          <a:prstGeom prst="rect">
            <a:avLst/>
          </a:prstGeom>
        </p:spPr>
      </p:pic>
      <p:sp>
        <p:nvSpPr>
          <p:cNvPr id="8" name="TextBox 7">
            <a:extLst>
              <a:ext uri="{FF2B5EF4-FFF2-40B4-BE49-F238E27FC236}">
                <a16:creationId xmlns:a16="http://schemas.microsoft.com/office/drawing/2014/main" id="{20BA5211-526E-244A-BE29-4DA1C92AEE93}"/>
              </a:ext>
            </a:extLst>
          </p:cNvPr>
          <p:cNvSpPr txBox="1"/>
          <p:nvPr/>
        </p:nvSpPr>
        <p:spPr>
          <a:xfrm>
            <a:off x="424800" y="450604"/>
            <a:ext cx="5201107" cy="707886"/>
          </a:xfrm>
          <a:prstGeom prst="rect">
            <a:avLst/>
          </a:prstGeom>
          <a:noFill/>
        </p:spPr>
        <p:txBody>
          <a:bodyPr wrap="square" lIns="91440" tIns="45720" rIns="91440" bIns="45720" rtlCol="0" anchor="t">
            <a:spAutoFit/>
          </a:bodyPr>
          <a:lstStyle/>
          <a:p>
            <a:r>
              <a:rPr lang="en-GB" sz="4000" b="1" dirty="0" err="1"/>
              <a:t>Eggsperiment</a:t>
            </a:r>
          </a:p>
        </p:txBody>
      </p:sp>
      <p:sp>
        <p:nvSpPr>
          <p:cNvPr id="9" name="TextBox 8">
            <a:extLst>
              <a:ext uri="{FF2B5EF4-FFF2-40B4-BE49-F238E27FC236}">
                <a16:creationId xmlns:a16="http://schemas.microsoft.com/office/drawing/2014/main" id="{BE0A4740-CAAD-F549-BE2B-D266DEDC5F15}"/>
              </a:ext>
            </a:extLst>
          </p:cNvPr>
          <p:cNvSpPr txBox="1"/>
          <p:nvPr/>
        </p:nvSpPr>
        <p:spPr>
          <a:xfrm>
            <a:off x="424800" y="1040673"/>
            <a:ext cx="7458250" cy="338554"/>
          </a:xfrm>
          <a:prstGeom prst="rect">
            <a:avLst/>
          </a:prstGeom>
          <a:noFill/>
        </p:spPr>
        <p:txBody>
          <a:bodyPr wrap="square" rtlCol="0">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 It is amazing what you can do with eggs...</a:t>
            </a:r>
          </a:p>
        </p:txBody>
      </p:sp>
      <p:sp>
        <p:nvSpPr>
          <p:cNvPr id="22" name="TextBox 21">
            <a:extLst>
              <a:ext uri="{FF2B5EF4-FFF2-40B4-BE49-F238E27FC236}">
                <a16:creationId xmlns:a16="http://schemas.microsoft.com/office/drawing/2014/main" id="{2EA85776-2D54-8A46-AB6A-E12CCF360BD1}"/>
              </a:ext>
            </a:extLst>
          </p:cNvPr>
          <p:cNvSpPr txBox="1"/>
          <p:nvPr/>
        </p:nvSpPr>
        <p:spPr>
          <a:xfrm>
            <a:off x="3973278" y="5423531"/>
            <a:ext cx="1669691" cy="246221"/>
          </a:xfrm>
          <a:prstGeom prst="rect">
            <a:avLst/>
          </a:prstGeom>
          <a:noFill/>
        </p:spPr>
        <p:txBody>
          <a:bodyPr wrap="square" rtlCol="0">
            <a:spAutoFit/>
          </a:bodyPr>
          <a:lstStyle/>
          <a:p>
            <a:endParaRPr lang="en-GB" sz="1000" dirty="0"/>
          </a:p>
        </p:txBody>
      </p:sp>
      <p:sp>
        <p:nvSpPr>
          <p:cNvPr id="38" name="TextBox 37">
            <a:extLst>
              <a:ext uri="{FF2B5EF4-FFF2-40B4-BE49-F238E27FC236}">
                <a16:creationId xmlns:a16="http://schemas.microsoft.com/office/drawing/2014/main" id="{8573B929-F7F9-49F2-8B2C-3105891ACCAF}"/>
              </a:ext>
            </a:extLst>
          </p:cNvPr>
          <p:cNvSpPr txBox="1"/>
          <p:nvPr/>
        </p:nvSpPr>
        <p:spPr>
          <a:xfrm>
            <a:off x="7092148" y="2487853"/>
            <a:ext cx="2520000" cy="246221"/>
          </a:xfrm>
          <a:prstGeom prst="rect">
            <a:avLst/>
          </a:prstGeom>
          <a:noFill/>
        </p:spPr>
        <p:txBody>
          <a:bodyPr wrap="square" rtlCol="0">
            <a:spAutoFit/>
          </a:bodyPr>
          <a:lstStyle/>
          <a:p>
            <a:r>
              <a:rPr lang="en-GB" sz="1000" dirty="0"/>
              <a:t>.</a:t>
            </a:r>
          </a:p>
        </p:txBody>
      </p:sp>
      <p:pic>
        <p:nvPicPr>
          <p:cNvPr id="26" name="Graphic 25" descr="Home with solid fill">
            <a:hlinkClick r:id="rId3"/>
            <a:extLst>
              <a:ext uri="{FF2B5EF4-FFF2-40B4-BE49-F238E27FC236}">
                <a16:creationId xmlns:a16="http://schemas.microsoft.com/office/drawing/2014/main" id="{0B8C2B5C-2AE8-42A8-B800-0BF1381160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6854" y="5746077"/>
            <a:ext cx="914400" cy="914400"/>
          </a:xfrm>
          <a:prstGeom prst="rect">
            <a:avLst/>
          </a:prstGeom>
        </p:spPr>
      </p:pic>
      <p:sp>
        <p:nvSpPr>
          <p:cNvPr id="30" name="Rectangle 29">
            <a:extLst>
              <a:ext uri="{FF2B5EF4-FFF2-40B4-BE49-F238E27FC236}">
                <a16:creationId xmlns:a16="http://schemas.microsoft.com/office/drawing/2014/main" id="{1BD6EB1A-8B7B-BA45-943A-D641B2E4A2AF}"/>
              </a:ext>
            </a:extLst>
          </p:cNvPr>
          <p:cNvSpPr/>
          <p:nvPr/>
        </p:nvSpPr>
        <p:spPr>
          <a:xfrm>
            <a:off x="457505" y="1388225"/>
            <a:ext cx="9013886" cy="968049"/>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EA8E76AF-C1AB-4B66-925A-87C9D86AA09C}"/>
              </a:ext>
            </a:extLst>
          </p:cNvPr>
          <p:cNvSpPr txBox="1"/>
          <p:nvPr/>
        </p:nvSpPr>
        <p:spPr>
          <a:xfrm>
            <a:off x="4967835" y="2389226"/>
            <a:ext cx="4465285" cy="4191000"/>
          </a:xfrm>
          <a:prstGeom prst="rect">
            <a:avLst/>
          </a:prstGeom>
          <a:noFill/>
          <a:ln>
            <a:solidFill>
              <a:schemeClr val="tx1"/>
            </a:solidFill>
          </a:ln>
        </p:spPr>
        <p:txBody>
          <a:bodyPr wrap="square" rtlCol="0">
            <a:spAutoFit/>
          </a:bodyPr>
          <a:lstStyle/>
          <a:p>
            <a:endParaRPr lang="en-GB" dirty="0"/>
          </a:p>
        </p:txBody>
      </p:sp>
      <p:sp>
        <p:nvSpPr>
          <p:cNvPr id="68" name="TextBox 67">
            <a:extLst>
              <a:ext uri="{FF2B5EF4-FFF2-40B4-BE49-F238E27FC236}">
                <a16:creationId xmlns:a16="http://schemas.microsoft.com/office/drawing/2014/main" id="{D78F7927-2258-4731-98DA-0053845A3682}"/>
              </a:ext>
            </a:extLst>
          </p:cNvPr>
          <p:cNvSpPr txBox="1"/>
          <p:nvPr/>
        </p:nvSpPr>
        <p:spPr>
          <a:xfrm>
            <a:off x="408606" y="1336897"/>
            <a:ext cx="8636053" cy="1015663"/>
          </a:xfrm>
          <a:prstGeom prst="rect">
            <a:avLst/>
          </a:prstGeom>
          <a:noFill/>
        </p:spPr>
        <p:txBody>
          <a:bodyPr wrap="square" lIns="91440" tIns="45720" rIns="91440" bIns="45720" rtlCol="0" anchor="t">
            <a:spAutoFit/>
          </a:bodyPr>
          <a:lstStyle/>
          <a:p>
            <a:r>
              <a:rPr lang="en-GB" sz="1600" b="1" dirty="0"/>
              <a:t>What you need</a:t>
            </a:r>
          </a:p>
          <a:p>
            <a:r>
              <a:rPr lang="en-GB" sz="1100" b="1" dirty="0"/>
              <a:t>Floating Egg </a:t>
            </a:r>
            <a:r>
              <a:rPr lang="en-GB" sz="1100" dirty="0"/>
              <a:t>• Large jar or clear plastic container • Spoon • Water • Egg • Salt</a:t>
            </a:r>
          </a:p>
          <a:p>
            <a:r>
              <a:rPr lang="en-GB" sz="1100" b="1" dirty="0"/>
              <a:t>Bouncy Egg  </a:t>
            </a:r>
            <a:r>
              <a:rPr lang="en-GB" sz="1100" dirty="0"/>
              <a:t>• Large jar or clear plastic container • Vinegar • Water • Egg • Plate • Torch</a:t>
            </a:r>
          </a:p>
          <a:p>
            <a:r>
              <a:rPr lang="en-GB" sz="1100" b="1" dirty="0"/>
              <a:t>Osmosis</a:t>
            </a:r>
            <a:r>
              <a:rPr lang="en-GB" sz="1100" dirty="0"/>
              <a:t> • 3 x Bouncy Eggs • Salt • Water • Fizzy drink (Sprite/ lemonade/ cola) • Concentrated diluting juice • 3 x wide topped jars to hold eggs </a:t>
            </a:r>
          </a:p>
          <a:p>
            <a:r>
              <a:rPr lang="en-GB" sz="1100" dirty="0"/>
              <a:t>•Plate • Measuring scales</a:t>
            </a:r>
            <a:endParaRPr lang="en-GB" sz="1100" dirty="0">
              <a:ea typeface="Calibri"/>
              <a:cs typeface="Calibri"/>
            </a:endParaRPr>
          </a:p>
        </p:txBody>
      </p:sp>
      <p:sp>
        <p:nvSpPr>
          <p:cNvPr id="32" name="TextBox 31">
            <a:extLst>
              <a:ext uri="{FF2B5EF4-FFF2-40B4-BE49-F238E27FC236}">
                <a16:creationId xmlns:a16="http://schemas.microsoft.com/office/drawing/2014/main" id="{A4349C2F-7855-4F0E-ABD9-09B9D327ED3D}"/>
              </a:ext>
            </a:extLst>
          </p:cNvPr>
          <p:cNvSpPr txBox="1"/>
          <p:nvPr/>
        </p:nvSpPr>
        <p:spPr>
          <a:xfrm>
            <a:off x="454746" y="2389445"/>
            <a:ext cx="4465285" cy="4191000"/>
          </a:xfrm>
          <a:prstGeom prst="rect">
            <a:avLst/>
          </a:prstGeom>
          <a:noFill/>
          <a:ln>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4F53827D-0A2F-6646-B274-F40FF7A26F31}"/>
              </a:ext>
            </a:extLst>
          </p:cNvPr>
          <p:cNvSpPr txBox="1"/>
          <p:nvPr/>
        </p:nvSpPr>
        <p:spPr>
          <a:xfrm>
            <a:off x="448592" y="2361600"/>
            <a:ext cx="447447" cy="461665"/>
          </a:xfrm>
          <a:prstGeom prst="rect">
            <a:avLst/>
          </a:prstGeom>
          <a:noFill/>
        </p:spPr>
        <p:txBody>
          <a:bodyPr wrap="square" rtlCol="0">
            <a:spAutoFit/>
          </a:bodyPr>
          <a:lstStyle/>
          <a:p>
            <a:r>
              <a:rPr lang="en-US" sz="2400" b="1" dirty="0"/>
              <a:t>1.</a:t>
            </a:r>
          </a:p>
        </p:txBody>
      </p:sp>
      <p:sp>
        <p:nvSpPr>
          <p:cNvPr id="12" name="TextBox 11">
            <a:extLst>
              <a:ext uri="{FF2B5EF4-FFF2-40B4-BE49-F238E27FC236}">
                <a16:creationId xmlns:a16="http://schemas.microsoft.com/office/drawing/2014/main" id="{9E664E4A-6041-584C-A1DB-49474D17A1D0}"/>
              </a:ext>
            </a:extLst>
          </p:cNvPr>
          <p:cNvSpPr txBox="1"/>
          <p:nvPr/>
        </p:nvSpPr>
        <p:spPr>
          <a:xfrm>
            <a:off x="792080" y="2360527"/>
            <a:ext cx="1800000" cy="553998"/>
          </a:xfrm>
          <a:prstGeom prst="rect">
            <a:avLst/>
          </a:prstGeom>
          <a:noFill/>
        </p:spPr>
        <p:txBody>
          <a:bodyPr wrap="square" rtlCol="0">
            <a:spAutoFit/>
          </a:bodyPr>
          <a:lstStyle/>
          <a:p>
            <a:pPr fontAlgn="base"/>
            <a:r>
              <a:rPr lang="en-US" sz="1000" b="1" dirty="0">
                <a:effectLst/>
                <a:latin typeface="Calibri" panose="020F0502020204030204" pitchFamily="34" charset="0"/>
                <a:ea typeface="Times New Roman" panose="02020603050405020304" pitchFamily="18" charset="0"/>
              </a:rPr>
              <a:t>Floating Egg</a:t>
            </a:r>
            <a:r>
              <a:rPr lang="en-US" sz="1000" dirty="0">
                <a:effectLst/>
                <a:latin typeface="Calibri" panose="020F0502020204030204" pitchFamily="34" charset="0"/>
                <a:ea typeface="Times New Roman" panose="02020603050405020304" pitchFamily="18" charset="0"/>
              </a:rPr>
              <a:t>.</a:t>
            </a:r>
            <a:endParaRPr lang="en-GB" sz="1000" dirty="0">
              <a:effectLst/>
              <a:latin typeface="Times New Roman" panose="02020603050405020304" pitchFamily="18" charset="0"/>
              <a:ea typeface="Times New Roman" panose="02020603050405020304" pitchFamily="18" charset="0"/>
            </a:endParaRPr>
          </a:p>
          <a:p>
            <a:pPr fontAlgn="base"/>
            <a:r>
              <a:rPr lang="en-GB" sz="1000" dirty="0">
                <a:effectLst/>
                <a:ea typeface="Times New Roman" panose="02020603050405020304" pitchFamily="18" charset="0"/>
              </a:rPr>
              <a:t>Fill </a:t>
            </a:r>
            <a:r>
              <a:rPr lang="en-GB" sz="1000" dirty="0">
                <a:ea typeface="Times New Roman" panose="02020603050405020304" pitchFamily="18" charset="0"/>
              </a:rPr>
              <a:t>a </a:t>
            </a:r>
            <a:r>
              <a:rPr lang="en-GB" sz="1000" dirty="0">
                <a:effectLst/>
                <a:ea typeface="Times New Roman" panose="02020603050405020304" pitchFamily="18" charset="0"/>
              </a:rPr>
              <a:t>container (or jar)  </a:t>
            </a:r>
            <a:r>
              <a:rPr lang="en-GB" sz="1000" baseline="30000" dirty="0">
                <a:effectLst/>
                <a:ea typeface="Times New Roman" panose="02020603050405020304" pitchFamily="18" charset="0"/>
              </a:rPr>
              <a:t>2</a:t>
            </a:r>
            <a:r>
              <a:rPr lang="en-GB" sz="1000" dirty="0">
                <a:effectLst/>
                <a:ea typeface="Times New Roman" panose="02020603050405020304" pitchFamily="18" charset="0"/>
              </a:rPr>
              <a:t>/</a:t>
            </a:r>
            <a:r>
              <a:rPr lang="en-GB" sz="1000" baseline="-25000" dirty="0">
                <a:effectLst/>
                <a:ea typeface="Times New Roman" panose="02020603050405020304" pitchFamily="18" charset="0"/>
              </a:rPr>
              <a:t>3</a:t>
            </a:r>
            <a:r>
              <a:rPr lang="en-GB" sz="1000" dirty="0">
                <a:effectLst/>
                <a:ea typeface="Times New Roman" panose="02020603050405020304" pitchFamily="18" charset="0"/>
              </a:rPr>
              <a:t> full of water.</a:t>
            </a:r>
          </a:p>
        </p:txBody>
      </p:sp>
      <p:sp>
        <p:nvSpPr>
          <p:cNvPr id="17" name="TextBox 16">
            <a:extLst>
              <a:ext uri="{FF2B5EF4-FFF2-40B4-BE49-F238E27FC236}">
                <a16:creationId xmlns:a16="http://schemas.microsoft.com/office/drawing/2014/main" id="{6E8095D5-E41E-C944-B2F5-1776A3890599}"/>
              </a:ext>
            </a:extLst>
          </p:cNvPr>
          <p:cNvSpPr txBox="1"/>
          <p:nvPr/>
        </p:nvSpPr>
        <p:spPr>
          <a:xfrm>
            <a:off x="2598548" y="2360528"/>
            <a:ext cx="630577" cy="461665"/>
          </a:xfrm>
          <a:prstGeom prst="rect">
            <a:avLst/>
          </a:prstGeom>
          <a:noFill/>
        </p:spPr>
        <p:txBody>
          <a:bodyPr wrap="square" rtlCol="0">
            <a:spAutoFit/>
          </a:bodyPr>
          <a:lstStyle/>
          <a:p>
            <a:r>
              <a:rPr lang="en-US" sz="2400" b="1" dirty="0"/>
              <a:t>3.</a:t>
            </a:r>
          </a:p>
        </p:txBody>
      </p:sp>
      <p:sp>
        <p:nvSpPr>
          <p:cNvPr id="18" name="TextBox 17">
            <a:extLst>
              <a:ext uri="{FF2B5EF4-FFF2-40B4-BE49-F238E27FC236}">
                <a16:creationId xmlns:a16="http://schemas.microsoft.com/office/drawing/2014/main" id="{EE41F628-AABA-3F44-914D-E5C0F1101D5B}"/>
              </a:ext>
            </a:extLst>
          </p:cNvPr>
          <p:cNvSpPr txBox="1"/>
          <p:nvPr/>
        </p:nvSpPr>
        <p:spPr>
          <a:xfrm>
            <a:off x="2923941" y="2361600"/>
            <a:ext cx="1800000" cy="861774"/>
          </a:xfrm>
          <a:prstGeom prst="rect">
            <a:avLst/>
          </a:prstGeom>
          <a:noFill/>
        </p:spPr>
        <p:txBody>
          <a:bodyPr wrap="square" rtlCol="0">
            <a:spAutoFit/>
          </a:bodyPr>
          <a:lstStyle/>
          <a:p>
            <a:pPr fontAlgn="base"/>
            <a:r>
              <a:rPr lang="en-GB" sz="1000" dirty="0">
                <a:ea typeface="Times New Roman" panose="02020603050405020304" pitchFamily="18" charset="0"/>
              </a:rPr>
              <a:t>Using the spoon carefully remove the egg from the container. Add 10 spoons of salt. Stir until all the salt is dissolved. </a:t>
            </a:r>
            <a:endParaRPr lang="en-GB" sz="1000" dirty="0">
              <a:effectLst/>
              <a:ea typeface="Times New Roman" panose="02020603050405020304" pitchFamily="18" charset="0"/>
            </a:endParaRPr>
          </a:p>
        </p:txBody>
      </p:sp>
      <p:pic>
        <p:nvPicPr>
          <p:cNvPr id="21" name="Picture 20" descr="A picture containing container, tableware, bottle&#10;&#10;Description automatically generated">
            <a:extLst>
              <a:ext uri="{FF2B5EF4-FFF2-40B4-BE49-F238E27FC236}">
                <a16:creationId xmlns:a16="http://schemas.microsoft.com/office/drawing/2014/main" id="{CCE105ED-EC43-411D-A19D-45B22E078EB5}"/>
              </a:ext>
            </a:extLst>
          </p:cNvPr>
          <p:cNvPicPr>
            <a:picLocks noChangeAspect="1"/>
          </p:cNvPicPr>
          <p:nvPr/>
        </p:nvPicPr>
        <p:blipFill>
          <a:blip r:embed="rId6"/>
          <a:stretch>
            <a:fillRect/>
          </a:stretch>
        </p:blipFill>
        <p:spPr>
          <a:xfrm>
            <a:off x="945251" y="3095973"/>
            <a:ext cx="1542178" cy="1440000"/>
          </a:xfrm>
          <a:prstGeom prst="rect">
            <a:avLst/>
          </a:prstGeom>
        </p:spPr>
      </p:pic>
      <p:pic>
        <p:nvPicPr>
          <p:cNvPr id="35" name="Picture 34" descr="A picture containing bottle, kitchen appliance, food processor&#10;&#10;Description automatically generated">
            <a:extLst>
              <a:ext uri="{FF2B5EF4-FFF2-40B4-BE49-F238E27FC236}">
                <a16:creationId xmlns:a16="http://schemas.microsoft.com/office/drawing/2014/main" id="{6375DC19-86D1-4294-B3F2-24F092741854}"/>
              </a:ext>
            </a:extLst>
          </p:cNvPr>
          <p:cNvPicPr>
            <a:picLocks noChangeAspect="1"/>
          </p:cNvPicPr>
          <p:nvPr/>
        </p:nvPicPr>
        <p:blipFill>
          <a:blip r:embed="rId7"/>
          <a:stretch>
            <a:fillRect/>
          </a:stretch>
        </p:blipFill>
        <p:spPr>
          <a:xfrm>
            <a:off x="3620687" y="3028664"/>
            <a:ext cx="1135517" cy="1440000"/>
          </a:xfrm>
          <a:prstGeom prst="rect">
            <a:avLst/>
          </a:prstGeom>
        </p:spPr>
      </p:pic>
      <p:sp>
        <p:nvSpPr>
          <p:cNvPr id="15" name="TextBox 14">
            <a:extLst>
              <a:ext uri="{FF2B5EF4-FFF2-40B4-BE49-F238E27FC236}">
                <a16:creationId xmlns:a16="http://schemas.microsoft.com/office/drawing/2014/main" id="{F6BACA47-7353-454A-9328-8011015D4B5F}"/>
              </a:ext>
            </a:extLst>
          </p:cNvPr>
          <p:cNvSpPr txBox="1"/>
          <p:nvPr/>
        </p:nvSpPr>
        <p:spPr>
          <a:xfrm>
            <a:off x="450000" y="4383414"/>
            <a:ext cx="447447" cy="461665"/>
          </a:xfrm>
          <a:prstGeom prst="rect">
            <a:avLst/>
          </a:prstGeom>
          <a:noFill/>
        </p:spPr>
        <p:txBody>
          <a:bodyPr wrap="square" rtlCol="0">
            <a:spAutoFit/>
          </a:bodyPr>
          <a:lstStyle/>
          <a:p>
            <a:r>
              <a:rPr lang="en-US" sz="2400" b="1" dirty="0"/>
              <a:t>2.</a:t>
            </a:r>
          </a:p>
        </p:txBody>
      </p:sp>
      <p:sp>
        <p:nvSpPr>
          <p:cNvPr id="19" name="TextBox 18">
            <a:extLst>
              <a:ext uri="{FF2B5EF4-FFF2-40B4-BE49-F238E27FC236}">
                <a16:creationId xmlns:a16="http://schemas.microsoft.com/office/drawing/2014/main" id="{00BA9AB7-F085-AA45-A3EE-F32B841EBFC7}"/>
              </a:ext>
            </a:extLst>
          </p:cNvPr>
          <p:cNvSpPr txBox="1"/>
          <p:nvPr/>
        </p:nvSpPr>
        <p:spPr>
          <a:xfrm>
            <a:off x="2599200" y="4384800"/>
            <a:ext cx="447447" cy="461665"/>
          </a:xfrm>
          <a:prstGeom prst="rect">
            <a:avLst/>
          </a:prstGeom>
          <a:noFill/>
        </p:spPr>
        <p:txBody>
          <a:bodyPr wrap="square" rtlCol="0">
            <a:spAutoFit/>
          </a:bodyPr>
          <a:lstStyle/>
          <a:p>
            <a:r>
              <a:rPr lang="en-US" sz="2400" b="1" dirty="0"/>
              <a:t>4.</a:t>
            </a:r>
          </a:p>
        </p:txBody>
      </p:sp>
      <p:sp>
        <p:nvSpPr>
          <p:cNvPr id="20" name="TextBox 19">
            <a:extLst>
              <a:ext uri="{FF2B5EF4-FFF2-40B4-BE49-F238E27FC236}">
                <a16:creationId xmlns:a16="http://schemas.microsoft.com/office/drawing/2014/main" id="{E3C7D85F-CED4-2143-A7CE-98E2E6DDEBFA}"/>
              </a:ext>
            </a:extLst>
          </p:cNvPr>
          <p:cNvSpPr txBox="1"/>
          <p:nvPr/>
        </p:nvSpPr>
        <p:spPr>
          <a:xfrm>
            <a:off x="2974201" y="4482000"/>
            <a:ext cx="1800000" cy="400110"/>
          </a:xfrm>
          <a:prstGeom prst="rect">
            <a:avLst/>
          </a:prstGeom>
          <a:noFill/>
        </p:spPr>
        <p:txBody>
          <a:bodyPr wrap="square" rtlCol="0">
            <a:spAutoFit/>
          </a:bodyPr>
          <a:lstStyle/>
          <a:p>
            <a:pPr fontAlgn="base"/>
            <a:r>
              <a:rPr lang="en-GB" sz="1000" dirty="0">
                <a:effectLst/>
                <a:latin typeface="Calibri" panose="020F0502020204030204" pitchFamily="34" charset="0"/>
                <a:ea typeface="Times New Roman" panose="02020603050405020304" pitchFamily="18" charset="0"/>
              </a:rPr>
              <a:t>Using the spoon </a:t>
            </a:r>
            <a:r>
              <a:rPr lang="en-GB" sz="1000" dirty="0">
                <a:latin typeface="Calibri" panose="020F0502020204030204" pitchFamily="34" charset="0"/>
                <a:ea typeface="Times New Roman" panose="02020603050405020304" pitchFamily="18" charset="0"/>
              </a:rPr>
              <a:t>c</a:t>
            </a:r>
            <a:r>
              <a:rPr lang="en-GB" sz="1000" dirty="0">
                <a:effectLst/>
                <a:latin typeface="Calibri" panose="020F0502020204030204" pitchFamily="34" charset="0"/>
                <a:ea typeface="Times New Roman" panose="02020603050405020304" pitchFamily="18" charset="0"/>
              </a:rPr>
              <a:t>arefully add an egg to the container. </a:t>
            </a:r>
            <a:r>
              <a:rPr lang="en-GB" sz="1000" dirty="0">
                <a:latin typeface="Calibri" panose="020F0502020204030204" pitchFamily="34" charset="0"/>
                <a:ea typeface="Times New Roman" panose="02020603050405020304" pitchFamily="18" charset="0"/>
              </a:rPr>
              <a:t>Watch what happens.</a:t>
            </a:r>
            <a:endParaRPr lang="en-GB" sz="8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C23EDE8E-0C3B-974E-870A-00155C177A97}"/>
              </a:ext>
            </a:extLst>
          </p:cNvPr>
          <p:cNvSpPr txBox="1"/>
          <p:nvPr/>
        </p:nvSpPr>
        <p:spPr>
          <a:xfrm>
            <a:off x="771001" y="4482044"/>
            <a:ext cx="1800000" cy="553998"/>
          </a:xfrm>
          <a:prstGeom prst="rect">
            <a:avLst/>
          </a:prstGeom>
          <a:noFill/>
        </p:spPr>
        <p:txBody>
          <a:bodyPr wrap="square" rtlCol="0">
            <a:spAutoFit/>
          </a:bodyPr>
          <a:lstStyle/>
          <a:p>
            <a:pPr fontAlgn="base"/>
            <a:r>
              <a:rPr lang="en-GB" sz="1000" dirty="0">
                <a:effectLst/>
                <a:ea typeface="Times New Roman" panose="02020603050405020304" pitchFamily="18" charset="0"/>
              </a:rPr>
              <a:t>Using the spoon </a:t>
            </a:r>
            <a:r>
              <a:rPr lang="en-GB" sz="1000" dirty="0">
                <a:ea typeface="Times New Roman" panose="02020603050405020304" pitchFamily="18" charset="0"/>
              </a:rPr>
              <a:t>c</a:t>
            </a:r>
            <a:r>
              <a:rPr lang="en-GB" sz="1000" dirty="0">
                <a:effectLst/>
                <a:ea typeface="Times New Roman" panose="02020603050405020304" pitchFamily="18" charset="0"/>
              </a:rPr>
              <a:t>arefully add an egg to the container</a:t>
            </a:r>
            <a:r>
              <a:rPr lang="en-GB" sz="1000" dirty="0">
                <a:ea typeface="Times New Roman" panose="02020603050405020304" pitchFamily="18" charset="0"/>
              </a:rPr>
              <a:t>. Watch what happens.</a:t>
            </a:r>
            <a:endParaRPr lang="en-GB" sz="1000" dirty="0">
              <a:effectLst/>
              <a:ea typeface="Times New Roman" panose="02020603050405020304" pitchFamily="18" charset="0"/>
            </a:endParaRPr>
          </a:p>
        </p:txBody>
      </p:sp>
      <p:pic>
        <p:nvPicPr>
          <p:cNvPr id="33" name="Picture 32" descr="A jar of peanut butter&#10;&#10;Description automatically generated with low confidence">
            <a:extLst>
              <a:ext uri="{FF2B5EF4-FFF2-40B4-BE49-F238E27FC236}">
                <a16:creationId xmlns:a16="http://schemas.microsoft.com/office/drawing/2014/main" id="{32CFFD8D-AA41-4D7A-B6AC-F34D41583F3D}"/>
              </a:ext>
            </a:extLst>
          </p:cNvPr>
          <p:cNvPicPr>
            <a:picLocks noChangeAspect="1"/>
          </p:cNvPicPr>
          <p:nvPr/>
        </p:nvPicPr>
        <p:blipFill>
          <a:blip r:embed="rId8"/>
          <a:stretch>
            <a:fillRect/>
          </a:stretch>
        </p:blipFill>
        <p:spPr>
          <a:xfrm>
            <a:off x="1113129" y="5074261"/>
            <a:ext cx="831464" cy="1440000"/>
          </a:xfrm>
          <a:prstGeom prst="rect">
            <a:avLst/>
          </a:prstGeom>
        </p:spPr>
      </p:pic>
      <p:pic>
        <p:nvPicPr>
          <p:cNvPr id="39" name="Picture 38">
            <a:extLst>
              <a:ext uri="{FF2B5EF4-FFF2-40B4-BE49-F238E27FC236}">
                <a16:creationId xmlns:a16="http://schemas.microsoft.com/office/drawing/2014/main" id="{69CFA076-7B50-499A-9BED-3296E6987E5E}"/>
              </a:ext>
            </a:extLst>
          </p:cNvPr>
          <p:cNvPicPr>
            <a:picLocks noChangeAspect="1"/>
          </p:cNvPicPr>
          <p:nvPr/>
        </p:nvPicPr>
        <p:blipFill>
          <a:blip r:embed="rId9"/>
          <a:stretch>
            <a:fillRect/>
          </a:stretch>
        </p:blipFill>
        <p:spPr>
          <a:xfrm>
            <a:off x="3451266" y="5076660"/>
            <a:ext cx="831769" cy="1440000"/>
          </a:xfrm>
          <a:prstGeom prst="rect">
            <a:avLst/>
          </a:prstGeom>
        </p:spPr>
      </p:pic>
      <p:sp>
        <p:nvSpPr>
          <p:cNvPr id="44" name="TextBox 43">
            <a:extLst>
              <a:ext uri="{FF2B5EF4-FFF2-40B4-BE49-F238E27FC236}">
                <a16:creationId xmlns:a16="http://schemas.microsoft.com/office/drawing/2014/main" id="{71CBA44C-F327-4D69-B6C1-BF83E8B33357}"/>
              </a:ext>
            </a:extLst>
          </p:cNvPr>
          <p:cNvSpPr txBox="1"/>
          <p:nvPr/>
        </p:nvSpPr>
        <p:spPr>
          <a:xfrm>
            <a:off x="5095383" y="2360528"/>
            <a:ext cx="617423" cy="461665"/>
          </a:xfrm>
          <a:prstGeom prst="rect">
            <a:avLst/>
          </a:prstGeom>
          <a:noFill/>
        </p:spPr>
        <p:txBody>
          <a:bodyPr wrap="square" rtlCol="0">
            <a:spAutoFit/>
          </a:bodyPr>
          <a:lstStyle/>
          <a:p>
            <a:r>
              <a:rPr lang="en-US" sz="2400" b="1" dirty="0"/>
              <a:t>1.</a:t>
            </a:r>
          </a:p>
        </p:txBody>
      </p:sp>
      <p:sp>
        <p:nvSpPr>
          <p:cNvPr id="45" name="TextBox 44">
            <a:extLst>
              <a:ext uri="{FF2B5EF4-FFF2-40B4-BE49-F238E27FC236}">
                <a16:creationId xmlns:a16="http://schemas.microsoft.com/office/drawing/2014/main" id="{B4244F9D-2B1D-409D-A0D8-DB4FB40ABE4C}"/>
              </a:ext>
            </a:extLst>
          </p:cNvPr>
          <p:cNvSpPr txBox="1"/>
          <p:nvPr/>
        </p:nvSpPr>
        <p:spPr>
          <a:xfrm>
            <a:off x="5434252" y="2361600"/>
            <a:ext cx="1800000" cy="861774"/>
          </a:xfrm>
          <a:prstGeom prst="rect">
            <a:avLst/>
          </a:prstGeom>
          <a:noFill/>
        </p:spPr>
        <p:txBody>
          <a:bodyPr wrap="square" lIns="91440" tIns="45720" rIns="91440" bIns="45720" rtlCol="0" anchor="t">
            <a:spAutoFit/>
          </a:bodyPr>
          <a:lstStyle/>
          <a:p>
            <a:pPr fontAlgn="base"/>
            <a:r>
              <a:rPr lang="en-US" sz="1000" b="1" dirty="0">
                <a:effectLst/>
                <a:latin typeface="Calibri" panose="020F0502020204030204" pitchFamily="34" charset="0"/>
                <a:ea typeface="Times New Roman" panose="02020603050405020304" pitchFamily="18" charset="0"/>
              </a:rPr>
              <a:t>Bouncy Egg</a:t>
            </a:r>
            <a:r>
              <a:rPr lang="en-US" sz="1000" dirty="0">
                <a:effectLst/>
                <a:latin typeface="Calibri" panose="020F0502020204030204" pitchFamily="34" charset="0"/>
                <a:ea typeface="Times New Roman" panose="02020603050405020304" pitchFamily="18" charset="0"/>
              </a:rPr>
              <a:t>.</a:t>
            </a:r>
            <a:endParaRPr lang="en-GB" sz="1000" dirty="0">
              <a:effectLst/>
              <a:latin typeface="Times New Roman" panose="02020603050405020304" pitchFamily="18" charset="0"/>
              <a:ea typeface="Times New Roman" panose="02020603050405020304" pitchFamily="18" charset="0"/>
            </a:endParaRPr>
          </a:p>
          <a:p>
            <a:pPr fontAlgn="base"/>
            <a:r>
              <a:rPr lang="en-GB" sz="1000" dirty="0">
                <a:effectLst/>
                <a:latin typeface="Calibri"/>
                <a:ea typeface="Times New Roman" panose="02020603050405020304" pitchFamily="18" charset="0"/>
                <a:cs typeface="Calibri"/>
              </a:rPr>
              <a:t>Pour</a:t>
            </a:r>
            <a:r>
              <a:rPr lang="en-GB" sz="1000" dirty="0">
                <a:latin typeface="Calibri"/>
                <a:ea typeface="Times New Roman" panose="02020603050405020304" pitchFamily="18" charset="0"/>
                <a:cs typeface="Calibri"/>
              </a:rPr>
              <a:t> enough</a:t>
            </a:r>
            <a:r>
              <a:rPr lang="en-GB" sz="1000" dirty="0">
                <a:effectLst/>
                <a:latin typeface="Calibri"/>
                <a:ea typeface="Times New Roman" panose="02020603050405020304" pitchFamily="18" charset="0"/>
                <a:cs typeface="Calibri"/>
              </a:rPr>
              <a:t> vinegar</a:t>
            </a:r>
            <a:r>
              <a:rPr lang="en-GB" sz="1000" dirty="0">
                <a:latin typeface="Calibri"/>
                <a:ea typeface="Times New Roman" panose="02020603050405020304" pitchFamily="18" charset="0"/>
                <a:cs typeface="Calibri"/>
              </a:rPr>
              <a:t> to submerge the egg</a:t>
            </a:r>
            <a:r>
              <a:rPr lang="en-GB" sz="1000" dirty="0">
                <a:effectLst/>
                <a:latin typeface="Calibri"/>
                <a:ea typeface="Times New Roman" panose="02020603050405020304" pitchFamily="18" charset="0"/>
                <a:cs typeface="Calibri"/>
              </a:rPr>
              <a:t> into container (about ½</a:t>
            </a:r>
            <a:r>
              <a:rPr lang="en-GB" sz="1000" dirty="0">
                <a:latin typeface="Calibri"/>
                <a:ea typeface="Times New Roman" panose="02020603050405020304" pitchFamily="18" charset="0"/>
                <a:cs typeface="Calibri"/>
              </a:rPr>
              <a:t> </a:t>
            </a:r>
            <a:r>
              <a:rPr lang="en-GB" sz="800" dirty="0">
                <a:effectLst/>
                <a:latin typeface="Calibri"/>
                <a:ea typeface="Times New Roman" panose="02020603050405020304" pitchFamily="18" charset="0"/>
                <a:cs typeface="Calibri"/>
              </a:rPr>
              <a:t>full </a:t>
            </a:r>
            <a:r>
              <a:rPr lang="en-GB" sz="1000" dirty="0">
                <a:effectLst/>
                <a:latin typeface="Calibri"/>
                <a:ea typeface="Times New Roman" panose="02020603050405020304" pitchFamily="18" charset="0"/>
                <a:cs typeface="Calibri"/>
              </a:rPr>
              <a:t>), add an egg</a:t>
            </a:r>
            <a:r>
              <a:rPr lang="en-GB" sz="1000" dirty="0">
                <a:latin typeface="Calibri"/>
                <a:ea typeface="Times New Roman" panose="02020603050405020304" pitchFamily="18" charset="0"/>
                <a:cs typeface="Calibri"/>
              </a:rPr>
              <a:t> </a:t>
            </a:r>
            <a:r>
              <a:rPr lang="en-GB" sz="1000" dirty="0">
                <a:effectLst/>
                <a:latin typeface="Calibri"/>
                <a:ea typeface="Times New Roman" panose="02020603050405020304" pitchFamily="18" charset="0"/>
                <a:cs typeface="Calibri"/>
              </a:rPr>
              <a:t>and place in refrigerator.</a:t>
            </a:r>
            <a:endParaRPr lang="en-GB" sz="1000" b="1" dirty="0">
              <a:effectLst/>
              <a:latin typeface="Calibri"/>
              <a:ea typeface="Times New Roman" panose="02020603050405020304" pitchFamily="18" charset="0"/>
              <a:cs typeface="Calibri"/>
            </a:endParaRPr>
          </a:p>
        </p:txBody>
      </p:sp>
      <p:sp>
        <p:nvSpPr>
          <p:cNvPr id="24" name="TextBox 23">
            <a:extLst>
              <a:ext uri="{FF2B5EF4-FFF2-40B4-BE49-F238E27FC236}">
                <a16:creationId xmlns:a16="http://schemas.microsoft.com/office/drawing/2014/main" id="{F81BEEDC-97DA-4583-B146-AC6575A8BA01}"/>
              </a:ext>
            </a:extLst>
          </p:cNvPr>
          <p:cNvSpPr txBox="1"/>
          <p:nvPr/>
        </p:nvSpPr>
        <p:spPr>
          <a:xfrm>
            <a:off x="7154168" y="2361600"/>
            <a:ext cx="447447" cy="461665"/>
          </a:xfrm>
          <a:prstGeom prst="rect">
            <a:avLst/>
          </a:prstGeom>
          <a:noFill/>
        </p:spPr>
        <p:txBody>
          <a:bodyPr wrap="square" rtlCol="0">
            <a:spAutoFit/>
          </a:bodyPr>
          <a:lstStyle/>
          <a:p>
            <a:r>
              <a:rPr lang="en-US" sz="2400" b="1" dirty="0"/>
              <a:t>3.</a:t>
            </a:r>
          </a:p>
        </p:txBody>
      </p:sp>
      <p:sp>
        <p:nvSpPr>
          <p:cNvPr id="25" name="TextBox 24">
            <a:extLst>
              <a:ext uri="{FF2B5EF4-FFF2-40B4-BE49-F238E27FC236}">
                <a16:creationId xmlns:a16="http://schemas.microsoft.com/office/drawing/2014/main" id="{0B55686D-8B01-4661-9AEA-B51309E84DD0}"/>
              </a:ext>
            </a:extLst>
          </p:cNvPr>
          <p:cNvSpPr txBox="1"/>
          <p:nvPr/>
        </p:nvSpPr>
        <p:spPr>
          <a:xfrm>
            <a:off x="7597219" y="2361600"/>
            <a:ext cx="1800000" cy="861774"/>
          </a:xfrm>
          <a:prstGeom prst="rect">
            <a:avLst/>
          </a:prstGeom>
          <a:noFill/>
        </p:spPr>
        <p:txBody>
          <a:bodyPr wrap="square" rtlCol="0">
            <a:spAutoFit/>
          </a:bodyPr>
          <a:lstStyle/>
          <a:p>
            <a:pPr fontAlgn="base"/>
            <a:r>
              <a:rPr lang="en-GB" sz="1000" dirty="0">
                <a:ea typeface="Times New Roman" panose="02020603050405020304" pitchFamily="18" charset="0"/>
              </a:rPr>
              <a:t>Hold the egg a few centimetres over a plate and let it go.</a:t>
            </a:r>
          </a:p>
          <a:p>
            <a:pPr fontAlgn="base"/>
            <a:r>
              <a:rPr lang="en-GB" sz="1000" dirty="0">
                <a:effectLst/>
                <a:ea typeface="Times New Roman" panose="02020603050405020304" pitchFamily="18" charset="0"/>
              </a:rPr>
              <a:t>What happens?</a:t>
            </a:r>
          </a:p>
          <a:p>
            <a:pPr fontAlgn="base"/>
            <a:r>
              <a:rPr lang="en-GB" sz="1000" dirty="0">
                <a:ea typeface="Times New Roman" panose="02020603050405020304" pitchFamily="18" charset="0"/>
              </a:rPr>
              <a:t>Try raising the egg higher and letting it go.</a:t>
            </a:r>
            <a:endParaRPr lang="en-GB" sz="1000" dirty="0">
              <a:effectLst/>
              <a:ea typeface="Times New Roman" panose="02020603050405020304" pitchFamily="18" charset="0"/>
            </a:endParaRPr>
          </a:p>
        </p:txBody>
      </p:sp>
      <p:pic>
        <p:nvPicPr>
          <p:cNvPr id="6" name="Picture 5" descr="A picture containing indoor&#10;&#10;Description automatically generated">
            <a:extLst>
              <a:ext uri="{FF2B5EF4-FFF2-40B4-BE49-F238E27FC236}">
                <a16:creationId xmlns:a16="http://schemas.microsoft.com/office/drawing/2014/main" id="{B5626D4C-ABF0-4131-8495-5E160BF8DE2F}"/>
              </a:ext>
            </a:extLst>
          </p:cNvPr>
          <p:cNvPicPr>
            <a:picLocks noChangeAspect="1"/>
          </p:cNvPicPr>
          <p:nvPr/>
        </p:nvPicPr>
        <p:blipFill>
          <a:blip r:embed="rId10"/>
          <a:stretch>
            <a:fillRect/>
          </a:stretch>
        </p:blipFill>
        <p:spPr>
          <a:xfrm>
            <a:off x="5710334" y="3220568"/>
            <a:ext cx="921892" cy="1080000"/>
          </a:xfrm>
          <a:prstGeom prst="rect">
            <a:avLst/>
          </a:prstGeom>
        </p:spPr>
      </p:pic>
      <p:pic>
        <p:nvPicPr>
          <p:cNvPr id="3" name="Picture 2">
            <a:extLst>
              <a:ext uri="{FF2B5EF4-FFF2-40B4-BE49-F238E27FC236}">
                <a16:creationId xmlns:a16="http://schemas.microsoft.com/office/drawing/2014/main" id="{4785C522-DE78-49A3-B5EB-9D3127D167DC}"/>
              </a:ext>
            </a:extLst>
          </p:cNvPr>
          <p:cNvPicPr>
            <a:picLocks noChangeAspect="1"/>
          </p:cNvPicPr>
          <p:nvPr/>
        </p:nvPicPr>
        <p:blipFill>
          <a:blip r:embed="rId11"/>
          <a:stretch>
            <a:fillRect/>
          </a:stretch>
        </p:blipFill>
        <p:spPr>
          <a:xfrm>
            <a:off x="7743501" y="3305572"/>
            <a:ext cx="1337462" cy="1080000"/>
          </a:xfrm>
          <a:prstGeom prst="rect">
            <a:avLst/>
          </a:prstGeom>
        </p:spPr>
      </p:pic>
      <p:sp>
        <p:nvSpPr>
          <p:cNvPr id="37" name="TextBox 36">
            <a:extLst>
              <a:ext uri="{FF2B5EF4-FFF2-40B4-BE49-F238E27FC236}">
                <a16:creationId xmlns:a16="http://schemas.microsoft.com/office/drawing/2014/main" id="{8E0300F0-F71A-4C0D-BB96-2515A2C7D62B}"/>
              </a:ext>
            </a:extLst>
          </p:cNvPr>
          <p:cNvSpPr txBox="1"/>
          <p:nvPr/>
        </p:nvSpPr>
        <p:spPr>
          <a:xfrm>
            <a:off x="5095435" y="4120684"/>
            <a:ext cx="518712" cy="461665"/>
          </a:xfrm>
          <a:prstGeom prst="rect">
            <a:avLst/>
          </a:prstGeom>
          <a:noFill/>
        </p:spPr>
        <p:txBody>
          <a:bodyPr wrap="square" rtlCol="0">
            <a:spAutoFit/>
          </a:bodyPr>
          <a:lstStyle/>
          <a:p>
            <a:r>
              <a:rPr lang="en-US" sz="2400" b="1" dirty="0"/>
              <a:t>2.</a:t>
            </a:r>
          </a:p>
        </p:txBody>
      </p:sp>
      <p:sp>
        <p:nvSpPr>
          <p:cNvPr id="46" name="TextBox 45">
            <a:extLst>
              <a:ext uri="{FF2B5EF4-FFF2-40B4-BE49-F238E27FC236}">
                <a16:creationId xmlns:a16="http://schemas.microsoft.com/office/drawing/2014/main" id="{BB23950D-D90F-4EE1-BB54-AD0929981B9D}"/>
              </a:ext>
            </a:extLst>
          </p:cNvPr>
          <p:cNvSpPr txBox="1"/>
          <p:nvPr/>
        </p:nvSpPr>
        <p:spPr>
          <a:xfrm>
            <a:off x="5405647" y="4216052"/>
            <a:ext cx="1800000" cy="1323439"/>
          </a:xfrm>
          <a:prstGeom prst="rect">
            <a:avLst/>
          </a:prstGeom>
          <a:noFill/>
        </p:spPr>
        <p:txBody>
          <a:bodyPr wrap="square" rtlCol="0">
            <a:spAutoFit/>
          </a:bodyPr>
          <a:lstStyle/>
          <a:p>
            <a:pPr fontAlgn="base"/>
            <a:r>
              <a:rPr lang="en-US" sz="1000" dirty="0">
                <a:effectLst/>
                <a:latin typeface="Calibri" panose="020F0502020204030204" pitchFamily="34" charset="0"/>
                <a:ea typeface="Times New Roman" panose="02020603050405020304" pitchFamily="18" charset="0"/>
              </a:rPr>
              <a:t>Every few hours check egg to see if anything has happened to the shell. After 24 hours remove egg from vinegar and  rinse the egg carefully with water (you do not want to break the membrane). Pour the vinegar down the sink.</a:t>
            </a:r>
            <a:endParaRPr lang="en-GB" sz="800" dirty="0">
              <a:effectLst/>
              <a:latin typeface="Times New Roman" panose="02020603050405020304" pitchFamily="18" charset="0"/>
              <a:ea typeface="Times New Roman" panose="02020603050405020304" pitchFamily="18" charset="0"/>
            </a:endParaRPr>
          </a:p>
        </p:txBody>
      </p:sp>
      <p:sp>
        <p:nvSpPr>
          <p:cNvPr id="28" name="TextBox 27">
            <a:extLst>
              <a:ext uri="{FF2B5EF4-FFF2-40B4-BE49-F238E27FC236}">
                <a16:creationId xmlns:a16="http://schemas.microsoft.com/office/drawing/2014/main" id="{FA33FF0F-60C1-490D-BF57-9FE7A39B6148}"/>
              </a:ext>
            </a:extLst>
          </p:cNvPr>
          <p:cNvSpPr txBox="1"/>
          <p:nvPr/>
        </p:nvSpPr>
        <p:spPr>
          <a:xfrm>
            <a:off x="7153200" y="4384800"/>
            <a:ext cx="447447" cy="461665"/>
          </a:xfrm>
          <a:prstGeom prst="rect">
            <a:avLst/>
          </a:prstGeom>
          <a:noFill/>
        </p:spPr>
        <p:txBody>
          <a:bodyPr wrap="square" rtlCol="0">
            <a:spAutoFit/>
          </a:bodyPr>
          <a:lstStyle/>
          <a:p>
            <a:r>
              <a:rPr lang="en-US" sz="2400" b="1" dirty="0"/>
              <a:t>4.</a:t>
            </a:r>
          </a:p>
        </p:txBody>
      </p:sp>
      <p:sp>
        <p:nvSpPr>
          <p:cNvPr id="29" name="TextBox 28">
            <a:extLst>
              <a:ext uri="{FF2B5EF4-FFF2-40B4-BE49-F238E27FC236}">
                <a16:creationId xmlns:a16="http://schemas.microsoft.com/office/drawing/2014/main" id="{69522538-9CB5-4B2F-A053-D8EA418ABA59}"/>
              </a:ext>
            </a:extLst>
          </p:cNvPr>
          <p:cNvSpPr txBox="1"/>
          <p:nvPr/>
        </p:nvSpPr>
        <p:spPr>
          <a:xfrm>
            <a:off x="7560941" y="4482000"/>
            <a:ext cx="1800000" cy="707886"/>
          </a:xfrm>
          <a:prstGeom prst="rect">
            <a:avLst/>
          </a:prstGeom>
          <a:noFill/>
        </p:spPr>
        <p:txBody>
          <a:bodyPr wrap="square" lIns="91440" tIns="45720" rIns="91440" bIns="45720" rtlCol="0" anchor="t">
            <a:spAutoFit/>
          </a:bodyPr>
          <a:lstStyle/>
          <a:p>
            <a:pPr fontAlgn="base"/>
            <a:r>
              <a:rPr lang="en-GB" sz="1000" dirty="0">
                <a:ea typeface="Times New Roman" panose="02020603050405020304" pitchFamily="18" charset="0"/>
              </a:rPr>
              <a:t>Shine a torch next to the egg.  What happens? Try shining a torch beside a regular egg and compare</a:t>
            </a:r>
            <a:r>
              <a:rPr lang="en-GB" sz="1000" dirty="0">
                <a:latin typeface="Times New Roman"/>
                <a:ea typeface="Times New Roman" panose="02020603050405020304" pitchFamily="18" charset="0"/>
                <a:cs typeface="Times New Roman"/>
              </a:rPr>
              <a:t>.</a:t>
            </a:r>
            <a:endParaRPr lang="en-GB" sz="1000" dirty="0">
              <a:effectLst/>
              <a:latin typeface="Times New Roman"/>
              <a:ea typeface="Times New Roman" panose="02020603050405020304" pitchFamily="18" charset="0"/>
              <a:cs typeface="Times New Roman"/>
            </a:endParaRPr>
          </a:p>
        </p:txBody>
      </p:sp>
      <p:pic>
        <p:nvPicPr>
          <p:cNvPr id="13" name="Picture 12" descr="A picture containing indoor&#10;&#10;Description automatically generated">
            <a:extLst>
              <a:ext uri="{FF2B5EF4-FFF2-40B4-BE49-F238E27FC236}">
                <a16:creationId xmlns:a16="http://schemas.microsoft.com/office/drawing/2014/main" id="{5D46D39E-BF64-4562-BA9C-1104362F5CF7}"/>
              </a:ext>
            </a:extLst>
          </p:cNvPr>
          <p:cNvPicPr>
            <a:picLocks noChangeAspect="1"/>
          </p:cNvPicPr>
          <p:nvPr/>
        </p:nvPicPr>
        <p:blipFill>
          <a:blip r:embed="rId12"/>
          <a:stretch>
            <a:fillRect/>
          </a:stretch>
        </p:blipFill>
        <p:spPr>
          <a:xfrm>
            <a:off x="6300028" y="5491984"/>
            <a:ext cx="757113" cy="1080000"/>
          </a:xfrm>
          <a:prstGeom prst="rect">
            <a:avLst/>
          </a:prstGeom>
        </p:spPr>
      </p:pic>
      <p:pic>
        <p:nvPicPr>
          <p:cNvPr id="11" name="Picture 10">
            <a:extLst>
              <a:ext uri="{FF2B5EF4-FFF2-40B4-BE49-F238E27FC236}">
                <a16:creationId xmlns:a16="http://schemas.microsoft.com/office/drawing/2014/main" id="{592252E4-9723-4F3B-BEA0-A30CB67072B4}"/>
              </a:ext>
            </a:extLst>
          </p:cNvPr>
          <p:cNvPicPr>
            <a:picLocks noChangeAspect="1"/>
          </p:cNvPicPr>
          <p:nvPr/>
        </p:nvPicPr>
        <p:blipFill>
          <a:blip r:embed="rId13"/>
          <a:stretch>
            <a:fillRect/>
          </a:stretch>
        </p:blipFill>
        <p:spPr>
          <a:xfrm>
            <a:off x="5138633" y="5782546"/>
            <a:ext cx="1229362" cy="720000"/>
          </a:xfrm>
          <a:prstGeom prst="rect">
            <a:avLst/>
          </a:prstGeom>
        </p:spPr>
      </p:pic>
      <p:pic>
        <p:nvPicPr>
          <p:cNvPr id="2" name="Picture 1">
            <a:extLst>
              <a:ext uri="{FF2B5EF4-FFF2-40B4-BE49-F238E27FC236}">
                <a16:creationId xmlns:a16="http://schemas.microsoft.com/office/drawing/2014/main" id="{438897AF-F391-8DA8-7575-62676DBD3404}"/>
              </a:ext>
            </a:extLst>
          </p:cNvPr>
          <p:cNvPicPr>
            <a:picLocks noChangeAspect="1"/>
          </p:cNvPicPr>
          <p:nvPr/>
        </p:nvPicPr>
        <p:blipFill>
          <a:blip r:embed="rId14"/>
          <a:stretch>
            <a:fillRect/>
          </a:stretch>
        </p:blipFill>
        <p:spPr>
          <a:xfrm>
            <a:off x="8281389" y="357405"/>
            <a:ext cx="1180639" cy="457200"/>
          </a:xfrm>
          <a:prstGeom prst="rect">
            <a:avLst/>
          </a:prstGeom>
        </p:spPr>
      </p:pic>
    </p:spTree>
    <p:extLst>
      <p:ext uri="{BB962C8B-B14F-4D97-AF65-F5344CB8AC3E}">
        <p14:creationId xmlns:p14="http://schemas.microsoft.com/office/powerpoint/2010/main" val="7809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CAA78-7E33-9340-9D07-A97B5830454B}"/>
              </a:ext>
            </a:extLst>
          </p:cNvPr>
          <p:cNvSpPr/>
          <p:nvPr/>
        </p:nvSpPr>
        <p:spPr>
          <a:xfrm>
            <a:off x="0" y="0"/>
            <a:ext cx="9906000" cy="6858000"/>
          </a:xfrm>
          <a:prstGeom prst="rect">
            <a:avLst/>
          </a:prstGeom>
          <a:solidFill>
            <a:srgbClr val="00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2214A1-00B4-2B49-901C-9937E63F8081}"/>
              </a:ext>
            </a:extLst>
          </p:cNvPr>
          <p:cNvSpPr/>
          <p:nvPr/>
        </p:nvSpPr>
        <p:spPr>
          <a:xfrm>
            <a:off x="277200" y="252000"/>
            <a:ext cx="9360979" cy="635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BA5211-526E-244A-BE29-4DA1C92AEE93}"/>
              </a:ext>
            </a:extLst>
          </p:cNvPr>
          <p:cNvSpPr txBox="1"/>
          <p:nvPr/>
        </p:nvSpPr>
        <p:spPr>
          <a:xfrm>
            <a:off x="424800" y="3675317"/>
            <a:ext cx="5201107" cy="707886"/>
          </a:xfrm>
          <a:prstGeom prst="rect">
            <a:avLst/>
          </a:prstGeom>
          <a:noFill/>
        </p:spPr>
        <p:txBody>
          <a:bodyPr wrap="square" rtlCol="0">
            <a:spAutoFit/>
          </a:bodyPr>
          <a:lstStyle/>
          <a:p>
            <a:r>
              <a:rPr lang="en-GB" sz="4000" b="1" dirty="0"/>
              <a:t>The Science</a:t>
            </a:r>
          </a:p>
        </p:txBody>
      </p:sp>
      <p:sp>
        <p:nvSpPr>
          <p:cNvPr id="22" name="TextBox 21">
            <a:extLst>
              <a:ext uri="{FF2B5EF4-FFF2-40B4-BE49-F238E27FC236}">
                <a16:creationId xmlns:a16="http://schemas.microsoft.com/office/drawing/2014/main" id="{2EA85776-2D54-8A46-AB6A-E12CCF360BD1}"/>
              </a:ext>
            </a:extLst>
          </p:cNvPr>
          <p:cNvSpPr txBox="1"/>
          <p:nvPr/>
        </p:nvSpPr>
        <p:spPr>
          <a:xfrm>
            <a:off x="3973278" y="5423531"/>
            <a:ext cx="1669691" cy="246221"/>
          </a:xfrm>
          <a:prstGeom prst="rect">
            <a:avLst/>
          </a:prstGeom>
          <a:noFill/>
        </p:spPr>
        <p:txBody>
          <a:bodyPr wrap="square" rtlCol="0">
            <a:spAutoFit/>
          </a:bodyPr>
          <a:lstStyle/>
          <a:p>
            <a:endParaRPr lang="en-GB" sz="1000" dirty="0"/>
          </a:p>
        </p:txBody>
      </p:sp>
      <p:sp>
        <p:nvSpPr>
          <p:cNvPr id="30" name="Rectangle 29">
            <a:extLst>
              <a:ext uri="{FF2B5EF4-FFF2-40B4-BE49-F238E27FC236}">
                <a16:creationId xmlns:a16="http://schemas.microsoft.com/office/drawing/2014/main" id="{1BD6EB1A-8B7B-BA45-943A-D641B2E4A2AF}"/>
              </a:ext>
            </a:extLst>
          </p:cNvPr>
          <p:cNvSpPr/>
          <p:nvPr/>
        </p:nvSpPr>
        <p:spPr>
          <a:xfrm>
            <a:off x="490118" y="4259607"/>
            <a:ext cx="7967019" cy="2232542"/>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9DF186-F7AA-6D4B-A1C0-09E35AC49A5D}"/>
              </a:ext>
            </a:extLst>
          </p:cNvPr>
          <p:cNvSpPr txBox="1"/>
          <p:nvPr/>
        </p:nvSpPr>
        <p:spPr>
          <a:xfrm>
            <a:off x="551390" y="4950488"/>
            <a:ext cx="7701700" cy="861774"/>
          </a:xfrm>
          <a:prstGeom prst="rect">
            <a:avLst/>
          </a:prstGeom>
          <a:noFill/>
        </p:spPr>
        <p:txBody>
          <a:bodyPr wrap="square" lIns="91440" tIns="45720" rIns="91440" bIns="45720" rtlCol="0" anchor="t">
            <a:spAutoFit/>
          </a:bodyPr>
          <a:lstStyle/>
          <a:p>
            <a:r>
              <a:rPr lang="en-GB" sz="1000" b="1" dirty="0"/>
              <a:t>Bouncy Egg</a:t>
            </a:r>
            <a:r>
              <a:rPr lang="en-GB" sz="1000" dirty="0"/>
              <a:t>. Eggshells are made from a mineral called calcium carbonate. Vinegar is a weak acid and when you submerge the egg in it the acid reacts with the calcium carbonate. During this reaction, carbon dioxide is formed and the eggshell dissolves.  When you rinse the egg, you remove this ‘dissolved eggshell’ and are left with the thin outer membrane inside the egg. This membrane is translucent, so it allows light to pass through it. The membrane, although soft, has been toughened by the vinegar and is quite rubbery, therefore the egg can now bounce. Be careful as the membrane can break.</a:t>
            </a:r>
          </a:p>
        </p:txBody>
      </p:sp>
      <p:pic>
        <p:nvPicPr>
          <p:cNvPr id="26" name="Graphic 25" descr="Home with solid fill">
            <a:hlinkClick r:id="rId2"/>
            <a:extLst>
              <a:ext uri="{FF2B5EF4-FFF2-40B4-BE49-F238E27FC236}">
                <a16:creationId xmlns:a16="http://schemas.microsoft.com/office/drawing/2014/main" id="{0B8C2B5C-2AE8-42A8-B800-0BF138116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6854" y="5746077"/>
            <a:ext cx="914400" cy="914400"/>
          </a:xfrm>
          <a:prstGeom prst="rect">
            <a:avLst/>
          </a:prstGeom>
        </p:spPr>
      </p:pic>
      <p:sp>
        <p:nvSpPr>
          <p:cNvPr id="25" name="TextBox 24">
            <a:extLst>
              <a:ext uri="{FF2B5EF4-FFF2-40B4-BE49-F238E27FC236}">
                <a16:creationId xmlns:a16="http://schemas.microsoft.com/office/drawing/2014/main" id="{B8B955A4-E2E5-4B61-96A0-EB4382F27CD3}"/>
              </a:ext>
            </a:extLst>
          </p:cNvPr>
          <p:cNvSpPr txBox="1"/>
          <p:nvPr/>
        </p:nvSpPr>
        <p:spPr>
          <a:xfrm>
            <a:off x="551390" y="4296805"/>
            <a:ext cx="7701700" cy="707886"/>
          </a:xfrm>
          <a:prstGeom prst="rect">
            <a:avLst/>
          </a:prstGeom>
          <a:noFill/>
        </p:spPr>
        <p:txBody>
          <a:bodyPr wrap="square" lIns="91440" tIns="45720" rIns="91440" bIns="45720" rtlCol="0" anchor="t">
            <a:spAutoFit/>
          </a:bodyPr>
          <a:lstStyle/>
          <a:p>
            <a:r>
              <a:rPr lang="en-GB" sz="1000" b="1" dirty="0"/>
              <a:t>Floating Egg</a:t>
            </a:r>
            <a:r>
              <a:rPr lang="en-GB" sz="1000" dirty="0"/>
              <a:t>. This experiment is about density.  Density is all about the amount of matter in a space - the more the matter the denser it is said to be. In this experiment we have one egg and two different solutions. Solution one is fresh water, and the egg is denser than the fresh water, so it sinks. The second solution is salt water which has a higher density than fresh water. If there is enough salt, the egg will be less dense than the solution and will float.</a:t>
            </a:r>
          </a:p>
        </p:txBody>
      </p:sp>
      <p:sp>
        <p:nvSpPr>
          <p:cNvPr id="19" name="TextBox 18">
            <a:extLst>
              <a:ext uri="{FF2B5EF4-FFF2-40B4-BE49-F238E27FC236}">
                <a16:creationId xmlns:a16="http://schemas.microsoft.com/office/drawing/2014/main" id="{C7AF10F7-96D2-4684-ADD5-C7B49A25D022}"/>
              </a:ext>
            </a:extLst>
          </p:cNvPr>
          <p:cNvSpPr txBox="1"/>
          <p:nvPr/>
        </p:nvSpPr>
        <p:spPr>
          <a:xfrm>
            <a:off x="5473557" y="367200"/>
            <a:ext cx="447447" cy="461665"/>
          </a:xfrm>
          <a:prstGeom prst="rect">
            <a:avLst/>
          </a:prstGeom>
          <a:noFill/>
        </p:spPr>
        <p:txBody>
          <a:bodyPr wrap="square" rtlCol="0">
            <a:spAutoFit/>
          </a:bodyPr>
          <a:lstStyle/>
          <a:p>
            <a:r>
              <a:rPr lang="en-US" sz="2400" b="1" dirty="0"/>
              <a:t>5.</a:t>
            </a:r>
          </a:p>
        </p:txBody>
      </p:sp>
      <p:sp>
        <p:nvSpPr>
          <p:cNvPr id="36" name="TextBox 35">
            <a:extLst>
              <a:ext uri="{FF2B5EF4-FFF2-40B4-BE49-F238E27FC236}">
                <a16:creationId xmlns:a16="http://schemas.microsoft.com/office/drawing/2014/main" id="{AE48AFB8-8094-4A21-A0F9-2C3521621596}"/>
              </a:ext>
            </a:extLst>
          </p:cNvPr>
          <p:cNvSpPr txBox="1"/>
          <p:nvPr/>
        </p:nvSpPr>
        <p:spPr>
          <a:xfrm>
            <a:off x="377508" y="427457"/>
            <a:ext cx="7831955" cy="3348000"/>
          </a:xfrm>
          <a:prstGeom prst="rect">
            <a:avLst/>
          </a:prstGeom>
          <a:noFill/>
          <a:ln>
            <a:solidFill>
              <a:schemeClr val="tx1"/>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08396EEA-38B2-4B2B-8485-28BDAD4BAA74}"/>
              </a:ext>
            </a:extLst>
          </p:cNvPr>
          <p:cNvSpPr txBox="1"/>
          <p:nvPr/>
        </p:nvSpPr>
        <p:spPr>
          <a:xfrm>
            <a:off x="5472000" y="2262748"/>
            <a:ext cx="447447" cy="461665"/>
          </a:xfrm>
          <a:prstGeom prst="rect">
            <a:avLst/>
          </a:prstGeom>
          <a:noFill/>
        </p:spPr>
        <p:txBody>
          <a:bodyPr wrap="square" rtlCol="0">
            <a:spAutoFit/>
          </a:bodyPr>
          <a:lstStyle/>
          <a:p>
            <a:r>
              <a:rPr lang="en-US" sz="2400" b="1" dirty="0"/>
              <a:t>6.</a:t>
            </a:r>
          </a:p>
        </p:txBody>
      </p:sp>
      <p:sp>
        <p:nvSpPr>
          <p:cNvPr id="24" name="TextBox 23">
            <a:extLst>
              <a:ext uri="{FF2B5EF4-FFF2-40B4-BE49-F238E27FC236}">
                <a16:creationId xmlns:a16="http://schemas.microsoft.com/office/drawing/2014/main" id="{F203696C-7B4C-47BB-9746-92A0C4F3B0A2}"/>
              </a:ext>
            </a:extLst>
          </p:cNvPr>
          <p:cNvSpPr txBox="1"/>
          <p:nvPr/>
        </p:nvSpPr>
        <p:spPr>
          <a:xfrm>
            <a:off x="5819818" y="2313356"/>
            <a:ext cx="1800000" cy="861774"/>
          </a:xfrm>
          <a:prstGeom prst="rect">
            <a:avLst/>
          </a:prstGeom>
          <a:noFill/>
        </p:spPr>
        <p:txBody>
          <a:bodyPr wrap="square" rtlCol="0">
            <a:spAutoFit/>
          </a:bodyPr>
          <a:lstStyle/>
          <a:p>
            <a:pPr fontAlgn="base"/>
            <a:r>
              <a:rPr lang="en-GB" sz="1000" dirty="0">
                <a:ea typeface="Times New Roman" panose="02020603050405020304" pitchFamily="18" charset="0"/>
              </a:rPr>
              <a:t>Look at the eggs and compare them. Have any changed in size? Weigh each egg again.</a:t>
            </a:r>
          </a:p>
          <a:p>
            <a:pPr fontAlgn="base"/>
            <a:r>
              <a:rPr lang="en-GB" sz="1000" dirty="0">
                <a:ea typeface="Times New Roman" panose="02020603050405020304" pitchFamily="18" charset="0"/>
              </a:rPr>
              <a:t>Be gentle and try pressing them.</a:t>
            </a:r>
            <a:endParaRPr lang="en-GB" sz="1000" dirty="0">
              <a:effectLst/>
              <a:ea typeface="Times New Roman" panose="02020603050405020304" pitchFamily="18" charset="0"/>
            </a:endParaRPr>
          </a:p>
        </p:txBody>
      </p:sp>
      <p:sp>
        <p:nvSpPr>
          <p:cNvPr id="27" name="TextBox 26">
            <a:extLst>
              <a:ext uri="{FF2B5EF4-FFF2-40B4-BE49-F238E27FC236}">
                <a16:creationId xmlns:a16="http://schemas.microsoft.com/office/drawing/2014/main" id="{DDB1DBA7-0815-461D-A3D6-AE6E66C0FED1}"/>
              </a:ext>
            </a:extLst>
          </p:cNvPr>
          <p:cNvSpPr txBox="1"/>
          <p:nvPr/>
        </p:nvSpPr>
        <p:spPr>
          <a:xfrm>
            <a:off x="523336" y="5777165"/>
            <a:ext cx="7701700" cy="707886"/>
          </a:xfrm>
          <a:prstGeom prst="rect">
            <a:avLst/>
          </a:prstGeom>
          <a:noFill/>
        </p:spPr>
        <p:txBody>
          <a:bodyPr wrap="square" lIns="91440" tIns="45720" rIns="91440" bIns="45720" rtlCol="0" anchor="t">
            <a:spAutoFit/>
          </a:bodyPr>
          <a:lstStyle/>
          <a:p>
            <a:r>
              <a:rPr lang="en-GB" sz="1000" b="1" dirty="0"/>
              <a:t>Osmosis</a:t>
            </a:r>
            <a:r>
              <a:rPr lang="en-GB" sz="1000" dirty="0"/>
              <a:t>. This experiment is about the membrane of the bouncy egg and the chemical process called osmosis. Osmosis describes the movement of water from a less concentrated solution to a more concentrated solution (making it weaker until the solutions match). Depending on the solution you use, some water will move into the egg making the solution less concentrated and the egg bigger, or moves out of the egg making it smaller (solution more concentrated).</a:t>
            </a:r>
          </a:p>
        </p:txBody>
      </p:sp>
      <p:pic>
        <p:nvPicPr>
          <p:cNvPr id="39" name="Picture 38" descr="A picture containing egg, food&#10;&#10;Description automatically generated">
            <a:extLst>
              <a:ext uri="{FF2B5EF4-FFF2-40B4-BE49-F238E27FC236}">
                <a16:creationId xmlns:a16="http://schemas.microsoft.com/office/drawing/2014/main" id="{9C100EC2-011C-43A5-97FC-CF0A3EF556A2}"/>
              </a:ext>
            </a:extLst>
          </p:cNvPr>
          <p:cNvPicPr>
            <a:picLocks noChangeAspect="1"/>
          </p:cNvPicPr>
          <p:nvPr/>
        </p:nvPicPr>
        <p:blipFill>
          <a:blip r:embed="rId5"/>
          <a:stretch>
            <a:fillRect/>
          </a:stretch>
        </p:blipFill>
        <p:spPr>
          <a:xfrm>
            <a:off x="6857069" y="2991511"/>
            <a:ext cx="1024138" cy="720000"/>
          </a:xfrm>
          <a:prstGeom prst="rect">
            <a:avLst/>
          </a:prstGeom>
        </p:spPr>
      </p:pic>
      <p:pic>
        <p:nvPicPr>
          <p:cNvPr id="43" name="Picture 42" descr="A picture containing cup, indoor, drink&#10;&#10;Description automatically generated">
            <a:extLst>
              <a:ext uri="{FF2B5EF4-FFF2-40B4-BE49-F238E27FC236}">
                <a16:creationId xmlns:a16="http://schemas.microsoft.com/office/drawing/2014/main" id="{30004A9D-FC14-4CB5-9677-2B81E36DA0D5}"/>
              </a:ext>
            </a:extLst>
          </p:cNvPr>
          <p:cNvPicPr>
            <a:picLocks noChangeAspect="1"/>
          </p:cNvPicPr>
          <p:nvPr/>
        </p:nvPicPr>
        <p:blipFill>
          <a:blip r:embed="rId6"/>
          <a:stretch>
            <a:fillRect/>
          </a:stretch>
        </p:blipFill>
        <p:spPr>
          <a:xfrm>
            <a:off x="5870615" y="1228063"/>
            <a:ext cx="1521191" cy="1080000"/>
          </a:xfrm>
          <a:prstGeom prst="rect">
            <a:avLst/>
          </a:prstGeom>
        </p:spPr>
      </p:pic>
      <p:pic>
        <p:nvPicPr>
          <p:cNvPr id="5" name="Picture 4">
            <a:extLst>
              <a:ext uri="{FF2B5EF4-FFF2-40B4-BE49-F238E27FC236}">
                <a16:creationId xmlns:a16="http://schemas.microsoft.com/office/drawing/2014/main" id="{41884C74-9CDB-4FB2-B8AA-66BAFBF9A863}"/>
              </a:ext>
            </a:extLst>
          </p:cNvPr>
          <p:cNvPicPr>
            <a:picLocks noChangeAspect="1"/>
          </p:cNvPicPr>
          <p:nvPr/>
        </p:nvPicPr>
        <p:blipFill>
          <a:blip r:embed="rId7"/>
          <a:stretch>
            <a:fillRect/>
          </a:stretch>
        </p:blipFill>
        <p:spPr>
          <a:xfrm>
            <a:off x="5651224" y="3123611"/>
            <a:ext cx="605854" cy="540000"/>
          </a:xfrm>
          <a:prstGeom prst="rect">
            <a:avLst/>
          </a:prstGeom>
        </p:spPr>
      </p:pic>
      <p:pic>
        <p:nvPicPr>
          <p:cNvPr id="37" name="Picture 36" descr="A picture containing doughnut, donut, vegetable&#10;&#10;Description automatically generated">
            <a:extLst>
              <a:ext uri="{FF2B5EF4-FFF2-40B4-BE49-F238E27FC236}">
                <a16:creationId xmlns:a16="http://schemas.microsoft.com/office/drawing/2014/main" id="{5DD7F16F-BAA6-4497-AFBA-AE77A3361400}"/>
              </a:ext>
            </a:extLst>
          </p:cNvPr>
          <p:cNvPicPr>
            <a:picLocks noChangeAspect="1"/>
          </p:cNvPicPr>
          <p:nvPr/>
        </p:nvPicPr>
        <p:blipFill>
          <a:blip r:embed="rId8"/>
          <a:stretch>
            <a:fillRect/>
          </a:stretch>
        </p:blipFill>
        <p:spPr>
          <a:xfrm>
            <a:off x="6251397" y="3015116"/>
            <a:ext cx="803809" cy="720000"/>
          </a:xfrm>
          <a:prstGeom prst="rect">
            <a:avLst/>
          </a:prstGeom>
        </p:spPr>
      </p:pic>
      <p:sp>
        <p:nvSpPr>
          <p:cNvPr id="14" name="TextBox 13">
            <a:extLst>
              <a:ext uri="{FF2B5EF4-FFF2-40B4-BE49-F238E27FC236}">
                <a16:creationId xmlns:a16="http://schemas.microsoft.com/office/drawing/2014/main" id="{ACCB727F-40CD-4ABC-8408-61E374DAD57A}"/>
              </a:ext>
            </a:extLst>
          </p:cNvPr>
          <p:cNvSpPr txBox="1"/>
          <p:nvPr/>
        </p:nvSpPr>
        <p:spPr>
          <a:xfrm>
            <a:off x="3420000" y="367200"/>
            <a:ext cx="1800000" cy="400110"/>
          </a:xfrm>
          <a:prstGeom prst="rect">
            <a:avLst/>
          </a:prstGeom>
          <a:noFill/>
        </p:spPr>
        <p:txBody>
          <a:bodyPr wrap="square" rtlCol="0">
            <a:spAutoFit/>
          </a:bodyPr>
          <a:lstStyle/>
          <a:p>
            <a:pPr fontAlgn="base"/>
            <a:r>
              <a:rPr lang="en-GB" sz="1000" dirty="0">
                <a:effectLst/>
                <a:ea typeface="Times New Roman" panose="02020603050405020304" pitchFamily="18" charset="0"/>
              </a:rPr>
              <a:t>Fill jar</a:t>
            </a:r>
            <a:r>
              <a:rPr lang="en-GB" sz="1000" dirty="0">
                <a:ea typeface="Times New Roman" panose="02020603050405020304" pitchFamily="18" charset="0"/>
              </a:rPr>
              <a:t> 2 half full of </a:t>
            </a:r>
            <a:r>
              <a:rPr lang="en-GB" sz="1000" dirty="0">
                <a:effectLst/>
                <a:ea typeface="Times New Roman" panose="02020603050405020304" pitchFamily="18" charset="0"/>
              </a:rPr>
              <a:t>fizzy juice. Label the jar ‘FIZZY JUICE’.</a:t>
            </a:r>
          </a:p>
        </p:txBody>
      </p:sp>
      <p:sp>
        <p:nvSpPr>
          <p:cNvPr id="15" name="TextBox 14">
            <a:extLst>
              <a:ext uri="{FF2B5EF4-FFF2-40B4-BE49-F238E27FC236}">
                <a16:creationId xmlns:a16="http://schemas.microsoft.com/office/drawing/2014/main" id="{389F279E-CC83-4A91-9DEE-A9B217DC9428}"/>
              </a:ext>
            </a:extLst>
          </p:cNvPr>
          <p:cNvSpPr txBox="1"/>
          <p:nvPr/>
        </p:nvSpPr>
        <p:spPr>
          <a:xfrm>
            <a:off x="3042415" y="366864"/>
            <a:ext cx="447447" cy="461665"/>
          </a:xfrm>
          <a:prstGeom prst="rect">
            <a:avLst/>
          </a:prstGeom>
          <a:noFill/>
        </p:spPr>
        <p:txBody>
          <a:bodyPr wrap="square" rtlCol="0">
            <a:spAutoFit/>
          </a:bodyPr>
          <a:lstStyle/>
          <a:p>
            <a:r>
              <a:rPr lang="en-US" sz="2400" b="1" dirty="0"/>
              <a:t>3.</a:t>
            </a:r>
          </a:p>
        </p:txBody>
      </p:sp>
      <p:sp>
        <p:nvSpPr>
          <p:cNvPr id="17" name="TextBox 16">
            <a:extLst>
              <a:ext uri="{FF2B5EF4-FFF2-40B4-BE49-F238E27FC236}">
                <a16:creationId xmlns:a16="http://schemas.microsoft.com/office/drawing/2014/main" id="{8737B2D5-B8A3-4795-9E5A-7CCDABF87A0A}"/>
              </a:ext>
            </a:extLst>
          </p:cNvPr>
          <p:cNvSpPr txBox="1"/>
          <p:nvPr/>
        </p:nvSpPr>
        <p:spPr>
          <a:xfrm>
            <a:off x="3042000" y="1944000"/>
            <a:ext cx="447447" cy="461665"/>
          </a:xfrm>
          <a:prstGeom prst="rect">
            <a:avLst/>
          </a:prstGeom>
          <a:noFill/>
        </p:spPr>
        <p:txBody>
          <a:bodyPr wrap="square" rtlCol="0">
            <a:spAutoFit/>
          </a:bodyPr>
          <a:lstStyle/>
          <a:p>
            <a:r>
              <a:rPr lang="en-US" sz="2400" b="1" dirty="0"/>
              <a:t>4.</a:t>
            </a:r>
          </a:p>
        </p:txBody>
      </p:sp>
      <p:pic>
        <p:nvPicPr>
          <p:cNvPr id="35" name="Picture 34" descr="A picture containing cup, food, half, close&#10;&#10;Description automatically generated">
            <a:extLst>
              <a:ext uri="{FF2B5EF4-FFF2-40B4-BE49-F238E27FC236}">
                <a16:creationId xmlns:a16="http://schemas.microsoft.com/office/drawing/2014/main" id="{121AE15E-86F9-49E2-9F8E-18CB1BFBE934}"/>
              </a:ext>
            </a:extLst>
          </p:cNvPr>
          <p:cNvPicPr>
            <a:picLocks noChangeAspect="1"/>
          </p:cNvPicPr>
          <p:nvPr/>
        </p:nvPicPr>
        <p:blipFill>
          <a:blip r:embed="rId9"/>
          <a:stretch>
            <a:fillRect/>
          </a:stretch>
        </p:blipFill>
        <p:spPr>
          <a:xfrm>
            <a:off x="3761113" y="790959"/>
            <a:ext cx="792414" cy="1080000"/>
          </a:xfrm>
          <a:prstGeom prst="rect">
            <a:avLst/>
          </a:prstGeom>
        </p:spPr>
      </p:pic>
      <p:sp>
        <p:nvSpPr>
          <p:cNvPr id="18" name="TextBox 17">
            <a:extLst>
              <a:ext uri="{FF2B5EF4-FFF2-40B4-BE49-F238E27FC236}">
                <a16:creationId xmlns:a16="http://schemas.microsoft.com/office/drawing/2014/main" id="{7831E25F-8372-4D97-92B0-10B890F89FF4}"/>
              </a:ext>
            </a:extLst>
          </p:cNvPr>
          <p:cNvSpPr txBox="1"/>
          <p:nvPr/>
        </p:nvSpPr>
        <p:spPr>
          <a:xfrm>
            <a:off x="3418538" y="1994400"/>
            <a:ext cx="1800000" cy="707886"/>
          </a:xfrm>
          <a:prstGeom prst="rect">
            <a:avLst/>
          </a:prstGeom>
          <a:noFill/>
        </p:spPr>
        <p:txBody>
          <a:bodyPr wrap="square" lIns="91440" tIns="45720" rIns="91440" bIns="45720" rtlCol="0" anchor="t">
            <a:spAutoFit/>
          </a:bodyPr>
          <a:lstStyle/>
          <a:p>
            <a:pPr fontAlgn="base"/>
            <a:r>
              <a:rPr lang="en-GB" sz="1000" dirty="0">
                <a:effectLst/>
                <a:ea typeface="Times New Roman" panose="02020603050405020304" pitchFamily="18" charset="0"/>
              </a:rPr>
              <a:t>Fill jar</a:t>
            </a:r>
            <a:r>
              <a:rPr lang="en-GB" sz="1000" dirty="0">
                <a:ea typeface="Times New Roman" panose="02020603050405020304" pitchFamily="18" charset="0"/>
              </a:rPr>
              <a:t> 3 half full of a diluting juice concentrate. </a:t>
            </a:r>
            <a:r>
              <a:rPr lang="en-GB" sz="1000" dirty="0">
                <a:effectLst/>
                <a:ea typeface="Times New Roman" panose="02020603050405020304" pitchFamily="18" charset="0"/>
              </a:rPr>
              <a:t>Label the jar ‘JUICE’.</a:t>
            </a:r>
          </a:p>
          <a:p>
            <a:pPr fontAlgn="base"/>
            <a:endParaRPr lang="en-GB" sz="1000" dirty="0">
              <a:effectLst/>
              <a:ea typeface="Times New Roman" panose="02020603050405020304" pitchFamily="18" charset="0"/>
            </a:endParaRPr>
          </a:p>
        </p:txBody>
      </p:sp>
      <p:pic>
        <p:nvPicPr>
          <p:cNvPr id="41" name="Picture 40" descr="A picture containing cup, glass, drink, drinking&#10;&#10;Description automatically generated">
            <a:extLst>
              <a:ext uri="{FF2B5EF4-FFF2-40B4-BE49-F238E27FC236}">
                <a16:creationId xmlns:a16="http://schemas.microsoft.com/office/drawing/2014/main" id="{F10B3B1A-079D-40FB-B240-E40F8752F047}"/>
              </a:ext>
            </a:extLst>
          </p:cNvPr>
          <p:cNvPicPr>
            <a:picLocks noChangeAspect="1"/>
          </p:cNvPicPr>
          <p:nvPr/>
        </p:nvPicPr>
        <p:blipFill>
          <a:blip r:embed="rId10"/>
          <a:stretch>
            <a:fillRect/>
          </a:stretch>
        </p:blipFill>
        <p:spPr>
          <a:xfrm>
            <a:off x="3717469" y="2600611"/>
            <a:ext cx="968532" cy="1080000"/>
          </a:xfrm>
          <a:prstGeom prst="rect">
            <a:avLst/>
          </a:prstGeom>
        </p:spPr>
      </p:pic>
      <p:sp>
        <p:nvSpPr>
          <p:cNvPr id="12" name="TextBox 11">
            <a:extLst>
              <a:ext uri="{FF2B5EF4-FFF2-40B4-BE49-F238E27FC236}">
                <a16:creationId xmlns:a16="http://schemas.microsoft.com/office/drawing/2014/main" id="{78D2D2ED-29FC-47A9-9350-79AC878B2B37}"/>
              </a:ext>
            </a:extLst>
          </p:cNvPr>
          <p:cNvSpPr txBox="1"/>
          <p:nvPr/>
        </p:nvSpPr>
        <p:spPr>
          <a:xfrm>
            <a:off x="424800" y="366864"/>
            <a:ext cx="447447" cy="424800"/>
          </a:xfrm>
          <a:prstGeom prst="rect">
            <a:avLst/>
          </a:prstGeom>
          <a:noFill/>
        </p:spPr>
        <p:txBody>
          <a:bodyPr wrap="square" rtlCol="0">
            <a:spAutoFit/>
          </a:bodyPr>
          <a:lstStyle/>
          <a:p>
            <a:r>
              <a:rPr lang="en-US" sz="2400" b="1" dirty="0"/>
              <a:t>1.</a:t>
            </a:r>
          </a:p>
        </p:txBody>
      </p:sp>
      <p:pic>
        <p:nvPicPr>
          <p:cNvPr id="10" name="Picture 9">
            <a:extLst>
              <a:ext uri="{FF2B5EF4-FFF2-40B4-BE49-F238E27FC236}">
                <a16:creationId xmlns:a16="http://schemas.microsoft.com/office/drawing/2014/main" id="{18D952AB-63D0-47EB-BBEA-121C4DF85C90}"/>
              </a:ext>
            </a:extLst>
          </p:cNvPr>
          <p:cNvPicPr>
            <a:picLocks noChangeAspect="1"/>
          </p:cNvPicPr>
          <p:nvPr/>
        </p:nvPicPr>
        <p:blipFill>
          <a:blip r:embed="rId11"/>
          <a:stretch>
            <a:fillRect/>
          </a:stretch>
        </p:blipFill>
        <p:spPr>
          <a:xfrm>
            <a:off x="485912" y="982400"/>
            <a:ext cx="1565329" cy="1080000"/>
          </a:xfrm>
          <a:prstGeom prst="rect">
            <a:avLst/>
          </a:prstGeom>
        </p:spPr>
      </p:pic>
      <p:pic>
        <p:nvPicPr>
          <p:cNvPr id="9" name="Picture 8" descr="A group of brown eggs&#10;&#10;Description automatically generated with medium confidence">
            <a:extLst>
              <a:ext uri="{FF2B5EF4-FFF2-40B4-BE49-F238E27FC236}">
                <a16:creationId xmlns:a16="http://schemas.microsoft.com/office/drawing/2014/main" id="{4886EDE5-6367-4BB8-8D47-EFF1E54D6F09}"/>
              </a:ext>
            </a:extLst>
          </p:cNvPr>
          <p:cNvPicPr>
            <a:picLocks noChangeAspect="1"/>
          </p:cNvPicPr>
          <p:nvPr/>
        </p:nvPicPr>
        <p:blipFill>
          <a:blip r:embed="rId12"/>
          <a:stretch>
            <a:fillRect/>
          </a:stretch>
        </p:blipFill>
        <p:spPr>
          <a:xfrm>
            <a:off x="1985952" y="1252285"/>
            <a:ext cx="633299" cy="360000"/>
          </a:xfrm>
          <a:prstGeom prst="rect">
            <a:avLst/>
          </a:prstGeom>
        </p:spPr>
      </p:pic>
      <p:sp>
        <p:nvSpPr>
          <p:cNvPr id="11" name="TextBox 10">
            <a:extLst>
              <a:ext uri="{FF2B5EF4-FFF2-40B4-BE49-F238E27FC236}">
                <a16:creationId xmlns:a16="http://schemas.microsoft.com/office/drawing/2014/main" id="{BD13B614-CF0F-40C9-A021-C3E34F65382F}"/>
              </a:ext>
            </a:extLst>
          </p:cNvPr>
          <p:cNvSpPr txBox="1"/>
          <p:nvPr/>
        </p:nvSpPr>
        <p:spPr>
          <a:xfrm>
            <a:off x="853200" y="367200"/>
            <a:ext cx="1800000" cy="707886"/>
          </a:xfrm>
          <a:prstGeom prst="rect">
            <a:avLst/>
          </a:prstGeom>
          <a:noFill/>
        </p:spPr>
        <p:txBody>
          <a:bodyPr wrap="square" lIns="91440" tIns="45720" rIns="91440" bIns="45720" rtlCol="0" anchor="t">
            <a:spAutoFit/>
          </a:bodyPr>
          <a:lstStyle/>
          <a:p>
            <a:pPr fontAlgn="base"/>
            <a:r>
              <a:rPr lang="en-GB" sz="1000" b="1" dirty="0">
                <a:effectLst/>
                <a:latin typeface="Calibri" panose="020F0502020204030204" pitchFamily="34" charset="0"/>
                <a:ea typeface="Times New Roman" panose="02020603050405020304" pitchFamily="18" charset="0"/>
              </a:rPr>
              <a:t>Osmosis </a:t>
            </a:r>
            <a:endParaRPr lang="en-GB" sz="1000" dirty="0">
              <a:effectLst/>
              <a:latin typeface="Times New Roman" panose="02020603050405020304" pitchFamily="18" charset="0"/>
              <a:ea typeface="Times New Roman" panose="02020603050405020304" pitchFamily="18" charset="0"/>
            </a:endParaRPr>
          </a:p>
          <a:p>
            <a:pPr fontAlgn="base"/>
            <a:r>
              <a:rPr lang="en-GB" sz="1000" dirty="0">
                <a:ea typeface="Times New Roman" panose="02020603050405020304" pitchFamily="18" charset="0"/>
              </a:rPr>
              <a:t>Make three bouncy eggs. Weigh each egg on kitchen scales and record weight.</a:t>
            </a:r>
            <a:endParaRPr lang="en-GB" sz="1000" dirty="0">
              <a:effectLst/>
              <a:ea typeface="Times New Roman" panose="02020603050405020304" pitchFamily="18" charset="0"/>
              <a:cs typeface="Calibri"/>
            </a:endParaRPr>
          </a:p>
        </p:txBody>
      </p:sp>
      <p:sp>
        <p:nvSpPr>
          <p:cNvPr id="13" name="TextBox 12">
            <a:extLst>
              <a:ext uri="{FF2B5EF4-FFF2-40B4-BE49-F238E27FC236}">
                <a16:creationId xmlns:a16="http://schemas.microsoft.com/office/drawing/2014/main" id="{D4404DE9-65F8-47B5-B074-B1DD482283C5}"/>
              </a:ext>
            </a:extLst>
          </p:cNvPr>
          <p:cNvSpPr txBox="1"/>
          <p:nvPr/>
        </p:nvSpPr>
        <p:spPr>
          <a:xfrm>
            <a:off x="424800" y="1944000"/>
            <a:ext cx="447447" cy="424800"/>
          </a:xfrm>
          <a:prstGeom prst="rect">
            <a:avLst/>
          </a:prstGeom>
          <a:noFill/>
        </p:spPr>
        <p:txBody>
          <a:bodyPr wrap="square" rtlCol="0">
            <a:spAutoFit/>
          </a:bodyPr>
          <a:lstStyle/>
          <a:p>
            <a:r>
              <a:rPr lang="en-US" sz="2400" b="1" dirty="0"/>
              <a:t>2.</a:t>
            </a:r>
          </a:p>
        </p:txBody>
      </p:sp>
      <p:sp>
        <p:nvSpPr>
          <p:cNvPr id="16" name="TextBox 15">
            <a:extLst>
              <a:ext uri="{FF2B5EF4-FFF2-40B4-BE49-F238E27FC236}">
                <a16:creationId xmlns:a16="http://schemas.microsoft.com/office/drawing/2014/main" id="{EDC9EB95-E2D5-4163-84A7-51EEAE411513}"/>
              </a:ext>
            </a:extLst>
          </p:cNvPr>
          <p:cNvSpPr txBox="1"/>
          <p:nvPr/>
        </p:nvSpPr>
        <p:spPr>
          <a:xfrm>
            <a:off x="784800" y="1993604"/>
            <a:ext cx="1800000" cy="861774"/>
          </a:xfrm>
          <a:prstGeom prst="rect">
            <a:avLst/>
          </a:prstGeom>
          <a:noFill/>
        </p:spPr>
        <p:txBody>
          <a:bodyPr wrap="square" lIns="91440" tIns="45720" rIns="91440" bIns="45720" rtlCol="0" anchor="t">
            <a:spAutoFit/>
          </a:bodyPr>
          <a:lstStyle/>
          <a:p>
            <a:pPr fontAlgn="base"/>
            <a:r>
              <a:rPr lang="en-GB" sz="1000" dirty="0">
                <a:effectLst/>
                <a:ea typeface="Times New Roman" panose="02020603050405020304" pitchFamily="18" charset="0"/>
              </a:rPr>
              <a:t>Fill jar</a:t>
            </a:r>
            <a:r>
              <a:rPr lang="en-GB" sz="1000" dirty="0">
                <a:ea typeface="Times New Roman" panose="02020603050405020304" pitchFamily="18" charset="0"/>
              </a:rPr>
              <a:t> 1 half </a:t>
            </a:r>
            <a:r>
              <a:rPr lang="en-GB" sz="1000" dirty="0">
                <a:effectLst/>
                <a:ea typeface="Times New Roman" panose="02020603050405020304" pitchFamily="18" charset="0"/>
              </a:rPr>
              <a:t>full of water. Add 30 tablespoons of salt and </a:t>
            </a:r>
            <a:r>
              <a:rPr lang="en-GB" sz="1000" dirty="0">
                <a:ea typeface="Times New Roman" panose="02020603050405020304" pitchFamily="18" charset="0"/>
              </a:rPr>
              <a:t>stir until as much as possible has dissolved</a:t>
            </a:r>
            <a:r>
              <a:rPr lang="en-GB" sz="1000" dirty="0">
                <a:effectLst/>
                <a:ea typeface="Times New Roman" panose="02020603050405020304" pitchFamily="18" charset="0"/>
              </a:rPr>
              <a:t>. Label the jar ‘SALT </a:t>
            </a:r>
            <a:r>
              <a:rPr lang="en-GB" sz="1000" dirty="0">
                <a:ea typeface="Times New Roman" panose="02020603050405020304" pitchFamily="18" charset="0"/>
              </a:rPr>
              <a:t>‘.</a:t>
            </a:r>
            <a:endParaRPr lang="en-GB" sz="1000" dirty="0">
              <a:effectLst/>
              <a:ea typeface="Times New Roman" panose="02020603050405020304" pitchFamily="18" charset="0"/>
            </a:endParaRPr>
          </a:p>
        </p:txBody>
      </p:sp>
      <p:pic>
        <p:nvPicPr>
          <p:cNvPr id="29" name="Picture 28">
            <a:extLst>
              <a:ext uri="{FF2B5EF4-FFF2-40B4-BE49-F238E27FC236}">
                <a16:creationId xmlns:a16="http://schemas.microsoft.com/office/drawing/2014/main" id="{912B1200-2DF8-4252-A5C3-F79DCCB50BB7}"/>
              </a:ext>
            </a:extLst>
          </p:cNvPr>
          <p:cNvPicPr>
            <a:picLocks noChangeAspect="1"/>
          </p:cNvPicPr>
          <p:nvPr/>
        </p:nvPicPr>
        <p:blipFill>
          <a:blip r:embed="rId13"/>
          <a:stretch>
            <a:fillRect/>
          </a:stretch>
        </p:blipFill>
        <p:spPr>
          <a:xfrm>
            <a:off x="1319265" y="2634395"/>
            <a:ext cx="768881" cy="1080000"/>
          </a:xfrm>
          <a:prstGeom prst="rect">
            <a:avLst/>
          </a:prstGeom>
        </p:spPr>
      </p:pic>
      <p:sp>
        <p:nvSpPr>
          <p:cNvPr id="20" name="TextBox 19">
            <a:extLst>
              <a:ext uri="{FF2B5EF4-FFF2-40B4-BE49-F238E27FC236}">
                <a16:creationId xmlns:a16="http://schemas.microsoft.com/office/drawing/2014/main" id="{6421432D-3716-402C-828F-FEB51F18495A}"/>
              </a:ext>
            </a:extLst>
          </p:cNvPr>
          <p:cNvSpPr txBox="1"/>
          <p:nvPr/>
        </p:nvSpPr>
        <p:spPr>
          <a:xfrm>
            <a:off x="5819817" y="367200"/>
            <a:ext cx="2084881" cy="1015663"/>
          </a:xfrm>
          <a:prstGeom prst="rect">
            <a:avLst/>
          </a:prstGeom>
          <a:noFill/>
        </p:spPr>
        <p:txBody>
          <a:bodyPr wrap="square" lIns="91440" tIns="45720" rIns="91440" bIns="45720" rtlCol="0" anchor="t">
            <a:spAutoFit/>
          </a:bodyPr>
          <a:lstStyle/>
          <a:p>
            <a:pPr fontAlgn="base"/>
            <a:r>
              <a:rPr lang="en-GB" sz="1000" dirty="0">
                <a:ea typeface="Times New Roman" panose="02020603050405020304" pitchFamily="18" charset="0"/>
              </a:rPr>
              <a:t>Gently place one egg into each jar. Place jars in fridge and check eggs every few hours see what happens. After 10-12 hours gently remove eggs from jars.</a:t>
            </a:r>
            <a:endParaRPr lang="en-GB" sz="1000" dirty="0">
              <a:effectLst/>
              <a:ea typeface="Times New Roman" panose="02020603050405020304" pitchFamily="18" charset="0"/>
            </a:endParaRPr>
          </a:p>
          <a:p>
            <a:pPr fontAlgn="base"/>
            <a:endParaRPr lang="en-GB" sz="1000" dirty="0">
              <a:effectLst/>
              <a:ea typeface="Times New Roman" panose="02020603050405020304" pitchFamily="18" charset="0"/>
            </a:endParaRPr>
          </a:p>
        </p:txBody>
      </p:sp>
      <p:pic>
        <p:nvPicPr>
          <p:cNvPr id="2" name="Picture 1">
            <a:extLst>
              <a:ext uri="{FF2B5EF4-FFF2-40B4-BE49-F238E27FC236}">
                <a16:creationId xmlns:a16="http://schemas.microsoft.com/office/drawing/2014/main" id="{A13CA6F0-3C32-98DD-DF40-2CDB54A51F35}"/>
              </a:ext>
            </a:extLst>
          </p:cNvPr>
          <p:cNvPicPr>
            <a:picLocks noChangeAspect="1"/>
          </p:cNvPicPr>
          <p:nvPr/>
        </p:nvPicPr>
        <p:blipFill>
          <a:blip r:embed="rId14"/>
          <a:stretch>
            <a:fillRect/>
          </a:stretch>
        </p:blipFill>
        <p:spPr>
          <a:xfrm>
            <a:off x="8339386" y="369009"/>
            <a:ext cx="1180639" cy="457200"/>
          </a:xfrm>
          <a:prstGeom prst="rect">
            <a:avLst/>
          </a:prstGeom>
        </p:spPr>
      </p:pic>
    </p:spTree>
    <p:extLst>
      <p:ext uri="{BB962C8B-B14F-4D97-AF65-F5344CB8AC3E}">
        <p14:creationId xmlns:p14="http://schemas.microsoft.com/office/powerpoint/2010/main" val="361432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E47AD915C5C14EAF386939100504C4" ma:contentTypeVersion="6" ma:contentTypeDescription="Create a new document." ma:contentTypeScope="" ma:versionID="1f06f90178a718b0faa19b51e4b0ef25">
  <xsd:schema xmlns:xsd="http://www.w3.org/2001/XMLSchema" xmlns:xs="http://www.w3.org/2001/XMLSchema" xmlns:p="http://schemas.microsoft.com/office/2006/metadata/properties" xmlns:ns2="64251b1f-8f26-485a-8bf6-f1f5b5aa49e3" xmlns:ns3="b78a90eb-ba03-4a6f-8866-9ca1a14bd009" targetNamespace="http://schemas.microsoft.com/office/2006/metadata/properties" ma:root="true" ma:fieldsID="bcf1c367e24a20aa1448b6c4f8a3c733" ns2:_="" ns3:_="">
    <xsd:import namespace="64251b1f-8f26-485a-8bf6-f1f5b5aa49e3"/>
    <xsd:import namespace="b78a90eb-ba03-4a6f-8866-9ca1a14bd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51b1f-8f26-485a-8bf6-f1f5b5aa4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a90eb-ba03-4a6f-8866-9ca1a14bd0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51D4C3-12F0-45A5-AFBC-17C3956B4A2E}">
  <ds:schemaRefs>
    <ds:schemaRef ds:uri="http://schemas.microsoft.com/sharepoint/v3/contenttype/forms"/>
  </ds:schemaRefs>
</ds:datastoreItem>
</file>

<file path=customXml/itemProps2.xml><?xml version="1.0" encoding="utf-8"?>
<ds:datastoreItem xmlns:ds="http://schemas.openxmlformats.org/officeDocument/2006/customXml" ds:itemID="{0BA0FAEC-BA3B-4E21-904A-1D4736F11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51b1f-8f26-485a-8bf6-f1f5b5aa49e3"/>
    <ds:schemaRef ds:uri="b78a90eb-ba03-4a6f-8866-9ca1a14bd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CBE535-97C4-4CE7-B095-97C1619766AB}">
  <ds:schemaRefs>
    <ds:schemaRef ds:uri="http://schemas.microsoft.com/office/infopath/2007/PartnerControls"/>
    <ds:schemaRef ds:uri="055ebe93-fd4d-4a43-87d4-7be346ed06b6"/>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e9ce4ce2-6ff4-4076-ba3c-f482c48db24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431</TotalTime>
  <Words>737</Words>
  <Application>Microsoft Office PowerPoint</Application>
  <PresentationFormat>A4 Paper (210x297 mm)</PresentationFormat>
  <Paragraphs>46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Lawrence</dc:creator>
  <cp:lastModifiedBy>Moira Prentice</cp:lastModifiedBy>
  <cp:revision>94</cp:revision>
  <dcterms:created xsi:type="dcterms:W3CDTF">2022-02-27T12:12:14Z</dcterms:created>
  <dcterms:modified xsi:type="dcterms:W3CDTF">2024-06-05T09:22:02Z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0x010100E0E47AD915C5C14EAF386939100504C4</vt:lpwstr>
  </property>
  <property fmtid="{D5CDD505-2E9C-101B-9397-08002B2CF9AE}" pid="3" name="n0164ad3d5b84a57907af32d91eb6282">
    <vt:lpwstr/>
  </property>
  <property fmtid="{D5CDD505-2E9C-101B-9397-08002B2CF9AE}" pid="4" name="TaxCatchAll">
    <vt:lpwstr/>
  </property>
  <property fmtid="{D5CDD505-2E9C-101B-9397-08002B2CF9AE}" pid="5" name="UHI classification">
    <vt:lpwstr/>
  </property>
  <property fmtid="{D5CDD505-2E9C-101B-9397-08002B2CF9AE}" pid="6" name="_ExtendedDescription">
    <vt:lpwstr/>
  </property>
  <property fmtid="{D5CDD505-2E9C-101B-9397-08002B2CF9AE}" pid="7" name="Retention schedule">
    <vt:lpwstr/>
  </property>
  <property fmtid="{D5CDD505-2E9C-101B-9397-08002B2CF9AE}" pid="8" name="j928f9099e4145f8a1f3a9d8f7b9fe40">
    <vt:lpwstr/>
  </property>
  <property fmtid="{D5CDD505-2E9C-101B-9397-08002B2CF9AE}" pid="9" name="Document category">
    <vt:lpwstr/>
  </property>
  <property fmtid="{D5CDD505-2E9C-101B-9397-08002B2CF9AE}" pid="10" name="Academic year">
    <vt:lpwstr/>
  </property>
  <property fmtid="{D5CDD505-2E9C-101B-9397-08002B2CF9AE}" pid="11" name="MediaServiceImageTags">
    <vt:lpwstr/>
  </property>
</Properties>
</file>